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2.xml.rels" ContentType="application/vnd.openxmlformats-package.relationships+xml"/>
  <Override PartName="/ppt/notesSlides/_rels/notesSlide26.xml.rels" ContentType="application/vnd.openxmlformats-package.relationships+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3.xml.rels" ContentType="application/vnd.openxmlformats-package.relationships+xml"/>
  <Override PartName="/ppt/notesSlides/_rels/notesSlide27.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14.xml.rels" ContentType="application/vnd.openxmlformats-package.relationships+xml"/>
  <Override PartName="/ppt/notesSlides/_rels/notesSlide34.xml.rels" ContentType="application/vnd.openxmlformats-package.relationships+xml"/>
  <Override PartName="/ppt/notesSlides/_rels/notesSlide6.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notesSlide34.xml" ContentType="application/vnd.openxmlformats-officedocument.presentationml.notesSlide+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notesSlides/notesSlide1.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2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7.png" ContentType="image/png"/>
  <Override PartName="/ppt/media/image37.png" ContentType="image/png"/>
  <Override PartName="/ppt/media/image8.png" ContentType="image/png"/>
  <Override PartName="/ppt/media/image38.png" ContentType="image/png"/>
  <Override PartName="/ppt/media/image9.png" ContentType="image/png"/>
  <Override PartName="/ppt/media/image39.png" ContentType="image/png"/>
  <Override PartName="/ppt/media/image23.png" ContentType="image/png"/>
  <Override PartName="/ppt/media/image30.png" ContentType="image/png"/>
  <Override PartName="/ppt/media/image28.png" ContentType="image/png"/>
  <Override PartName="/ppt/media/image13.jpeg" ContentType="image/jpeg"/>
  <Override PartName="/ppt/media/image44.png" ContentType="image/png"/>
  <Override PartName="/ppt/media/image41.jpeg" ContentType="image/jpeg"/>
  <Override PartName="/ppt/media/image45.png" ContentType="image/png"/>
  <Override PartName="/ppt/media/image46.png" ContentType="image/png"/>
  <Override PartName="/ppt/media/image34.png" ContentType="image/png"/>
  <Override PartName="/ppt/media/image12.jpeg" ContentType="image/jpeg"/>
  <Override PartName="/ppt/media/image11.png" ContentType="image/png"/>
  <Override PartName="/ppt/media/image48.png" ContentType="image/png"/>
  <Override PartName="/ppt/media/image43.gif" ContentType="image/gif"/>
  <Override PartName="/ppt/media/image36.png" ContentType="image/png"/>
  <Override PartName="/ppt/media/image6.png" ContentType="image/png"/>
  <Override PartName="/ppt/media/image29.png" ContentType="image/png"/>
  <Override PartName="/ppt/media/image10.png" ContentType="image/png"/>
  <Override PartName="/ppt/media/image47.png" ContentType="image/png"/>
  <Override PartName="/ppt/media/image5.png" ContentType="image/png"/>
  <Override PartName="/ppt/media/image42.gif" ContentType="image/gif"/>
  <Override PartName="/ppt/media/image35.png" ContentType="image/png"/>
  <Override PartName="/ppt/media/image40.png" ContentType="image/png"/>
  <Override PartName="/ppt/media/image4.jpeg" ContentType="image/jpe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07E543EE-A707-4347-8793-22CFB22B88E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216000" y="812520"/>
            <a:ext cx="7126560" cy="4008240"/>
          </a:xfrm>
          <a:prstGeom prst="rect">
            <a:avLst/>
          </a:prstGeom>
          <a:ln w="0">
            <a:noFill/>
          </a:ln>
        </p:spPr>
      </p:sp>
      <p:sp>
        <p:nvSpPr>
          <p:cNvPr id="275" name="PlaceHolder 2"/>
          <p:cNvSpPr>
            <a:spLocks noGrp="1"/>
          </p:cNvSpPr>
          <p:nvPr>
            <p:ph type="body"/>
          </p:nvPr>
        </p:nvSpPr>
        <p:spPr>
          <a:xfrm>
            <a:off x="685800" y="502920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1100" spc="-1" strike="noStrike">
                <a:latin typeface="Arial"/>
              </a:rPr>
              <a:t>Welcome </a:t>
            </a:r>
            <a:r>
              <a:rPr b="0" lang="en-US" sz="1100" spc="-1" strike="noStrike">
                <a:latin typeface="Arial"/>
              </a:rPr>
              <a:t>everyone , </a:t>
            </a:r>
            <a:r>
              <a:rPr b="0" lang="en-US" sz="1100" spc="-1" strike="noStrike">
                <a:latin typeface="Arial"/>
              </a:rPr>
              <a:t>thank your for </a:t>
            </a:r>
            <a:r>
              <a:rPr b="0" lang="en-US" sz="1100" spc="-1" strike="noStrike">
                <a:latin typeface="Arial"/>
              </a:rPr>
              <a:t>coming and </a:t>
            </a:r>
            <a:r>
              <a:rPr b="0" lang="en-US" sz="1100" spc="-1" strike="noStrike">
                <a:latin typeface="Arial"/>
              </a:rPr>
              <a:t>listening to the </a:t>
            </a:r>
            <a:r>
              <a:rPr b="0" lang="en-US" sz="1100" spc="-1" strike="noStrike">
                <a:latin typeface="Arial"/>
              </a:rPr>
              <a:t>defense of my </a:t>
            </a:r>
            <a:r>
              <a:rPr b="0" lang="en-US" sz="1100" spc="-1" strike="noStrike">
                <a:latin typeface="Arial"/>
              </a:rPr>
              <a:t>master </a:t>
            </a:r>
            <a:r>
              <a:rPr b="0" lang="en-US" sz="1100" spc="-1" strike="noStrike">
                <a:latin typeface="Arial"/>
              </a:rPr>
              <a:t>thesis .</a:t>
            </a:r>
            <a:endParaRPr b="0" lang="en-US" sz="1100" spc="-1" strike="noStrike">
              <a:latin typeface="Arial"/>
            </a:endParaRPr>
          </a:p>
          <a:p>
            <a:pPr marL="216000" indent="-216000">
              <a:lnSpc>
                <a:spcPct val="100000"/>
              </a:lnSpc>
              <a:buNone/>
              <a:tabLst>
                <a:tab algn="l" pos="0"/>
              </a:tabLst>
            </a:pPr>
            <a:r>
              <a:rPr b="0" lang="en-US" sz="1100" spc="-1" strike="noStrike">
                <a:latin typeface="Arial"/>
              </a:rPr>
              <a:t>I chatacterized </a:t>
            </a:r>
            <a:r>
              <a:rPr b="0" lang="en-US" sz="1100" spc="-1" strike="noStrike">
                <a:latin typeface="Arial"/>
              </a:rPr>
              <a:t>the virome in </a:t>
            </a:r>
            <a:r>
              <a:rPr b="0" lang="en-US" sz="1100" spc="-1" strike="noStrike">
                <a:latin typeface="Arial"/>
              </a:rPr>
              <a:t>unprocessed </a:t>
            </a:r>
            <a:r>
              <a:rPr b="0" lang="en-US" sz="1100" spc="-1" strike="noStrike">
                <a:latin typeface="Arial"/>
              </a:rPr>
              <a:t>samples – </a:t>
            </a:r>
            <a:r>
              <a:rPr b="0" lang="en-US" sz="1100" spc="-1" strike="noStrike">
                <a:latin typeface="Arial"/>
              </a:rPr>
              <a:t>both local data </a:t>
            </a:r>
            <a:r>
              <a:rPr b="0" lang="en-US" sz="1100" spc="-1" strike="noStrike">
                <a:latin typeface="Arial"/>
              </a:rPr>
              <a:t>and </a:t>
            </a:r>
            <a:r>
              <a:rPr b="0" lang="en-US" sz="1100" spc="-1" strike="noStrike">
                <a:latin typeface="Arial"/>
              </a:rPr>
              <a:t>downloaded </a:t>
            </a:r>
            <a:r>
              <a:rPr b="0" lang="en-US" sz="1100" spc="-1" strike="noStrike">
                <a:latin typeface="Arial"/>
              </a:rPr>
              <a:t>from the </a:t>
            </a:r>
            <a:r>
              <a:rPr b="0" lang="en-US" sz="1100" spc="-1" strike="noStrike">
                <a:latin typeface="Arial"/>
              </a:rPr>
              <a:t>internet, using </a:t>
            </a:r>
            <a:r>
              <a:rPr b="0" lang="en-US" sz="1100" spc="-1" strike="noStrike">
                <a:latin typeface="Arial"/>
              </a:rPr>
              <a:t>VirusHunter </a:t>
            </a:r>
            <a:r>
              <a:rPr b="0" lang="en-US" sz="1100" spc="-1" strike="noStrike">
                <a:latin typeface="Arial"/>
              </a:rPr>
              <a:t>for discovery </a:t>
            </a:r>
            <a:r>
              <a:rPr b="0" lang="en-US" sz="1100" spc="-1" strike="noStrike">
                <a:latin typeface="Arial"/>
              </a:rPr>
              <a:t>and Gathrer </a:t>
            </a:r>
            <a:r>
              <a:rPr b="0" lang="en-US" sz="1100" spc="-1" strike="noStrike">
                <a:latin typeface="Arial"/>
              </a:rPr>
              <a:t>for assembly.</a:t>
            </a:r>
            <a:endParaRPr b="0" lang="en-US" sz="1100" spc="-1" strike="noStrike">
              <a:latin typeface="Arial"/>
            </a:endParaRPr>
          </a:p>
          <a:p>
            <a:pPr marL="216000" indent="-216000">
              <a:lnSpc>
                <a:spcPct val="100000"/>
              </a:lnSpc>
              <a:buNone/>
              <a:tabLst>
                <a:tab algn="l" pos="0"/>
              </a:tabLst>
            </a:pPr>
            <a:r>
              <a:rPr b="0" lang="en-US" sz="1100" spc="-1" strike="noStrike">
                <a:latin typeface="Arial"/>
              </a:rPr>
              <a:t>I also contributed </a:t>
            </a:r>
            <a:r>
              <a:rPr b="0" lang="en-US" sz="1100" spc="-1" strike="noStrike">
                <a:latin typeface="Arial"/>
              </a:rPr>
              <a:t>my own </a:t>
            </a:r>
            <a:r>
              <a:rPr b="0" lang="en-US" sz="1100" spc="-1" strike="noStrike">
                <a:latin typeface="Arial"/>
              </a:rPr>
              <a:t>application </a:t>
            </a:r>
            <a:r>
              <a:rPr b="0" lang="en-US" sz="1100" spc="-1" strike="noStrike">
                <a:latin typeface="Arial"/>
              </a:rPr>
              <a:t>called </a:t>
            </a:r>
            <a:r>
              <a:rPr b="0" lang="en-US" sz="1100" spc="-1" strike="noStrike">
                <a:latin typeface="Arial"/>
              </a:rPr>
              <a:t>Virusparies.</a:t>
            </a:r>
            <a:endParaRPr b="0" lang="en-US" sz="1100" spc="-1" strike="noStrike">
              <a:latin typeface="Arial"/>
            </a:endParaRPr>
          </a:p>
          <a:p>
            <a:pPr marL="216000" indent="-216000">
              <a:lnSpc>
                <a:spcPct val="100000"/>
              </a:lnSpc>
              <a:buNone/>
              <a:tabLst>
                <a:tab algn="l" pos="0"/>
              </a:tabLst>
            </a:pPr>
            <a:r>
              <a:rPr b="0" lang="en-US" sz="1100" spc="-1" strike="noStrike">
                <a:latin typeface="Arial"/>
              </a:rPr>
              <a:t>Here I want to go </a:t>
            </a:r>
            <a:r>
              <a:rPr b="0" lang="en-US" sz="1100" spc="-1" strike="noStrike">
                <a:latin typeface="Arial"/>
              </a:rPr>
              <a:t>into detail. </a:t>
            </a:r>
            <a:r>
              <a:rPr b="0" lang="en-US" sz="1100" spc="-1" strike="noStrike">
                <a:latin typeface="Arial"/>
              </a:rPr>
              <a:t>Lets start. </a:t>
            </a:r>
            <a:endParaRPr b="0" lang="en-US" sz="1100" spc="-1" strike="noStrike">
              <a:latin typeface="Arial"/>
            </a:endParaRPr>
          </a:p>
          <a:p>
            <a:pPr marL="216000" indent="-216000">
              <a:lnSpc>
                <a:spcPct val="100000"/>
              </a:lnSpc>
              <a:buNone/>
              <a:tabLst>
                <a:tab algn="l" pos="0"/>
              </a:tabLst>
            </a:pPr>
            <a:endParaRPr b="0" lang="en-US"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216360" y="812520"/>
            <a:ext cx="7125480" cy="4007520"/>
          </a:xfrm>
          <a:prstGeom prst="rect">
            <a:avLst/>
          </a:prstGeom>
          <a:ln w="0">
            <a:noFill/>
          </a:ln>
        </p:spPr>
      </p:sp>
      <p:sp>
        <p:nvSpPr>
          <p:cNvPr id="287"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Make sure to mention that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Those are liver transplant patients.</a:t>
            </a:r>
            <a:endParaRPr b="0" lang="en-US" sz="2000" spc="-1" strike="noStrike">
              <a:latin typeface="Arial"/>
            </a:endParaRPr>
          </a:p>
          <a:p>
            <a:pPr marL="216000" indent="-216000">
              <a:lnSpc>
                <a:spcPct val="100000"/>
              </a:lnSpc>
              <a:buNone/>
              <a:tabLst>
                <a:tab algn="l" pos="0"/>
              </a:tabLst>
            </a:pPr>
            <a:r>
              <a:rPr b="0" lang="en-US" sz="2000" spc="-1" strike="noStrike">
                <a:latin typeface="Arial"/>
              </a:rPr>
              <a:t>RNA </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rejected the liver</a:t>
            </a:r>
            <a:endParaRPr b="0" lang="en-US" sz="2000" spc="-1" strike="noStrike">
              <a:latin typeface="Arial"/>
            </a:endParaRPr>
          </a:p>
          <a:p>
            <a:pPr marL="216000" indent="-216000">
              <a:lnSpc>
                <a:spcPct val="100000"/>
              </a:lnSpc>
              <a:buNone/>
              <a:tabLst>
                <a:tab algn="l" pos="0"/>
              </a:tabLst>
            </a:pPr>
            <a:r>
              <a:rPr b="0" lang="en-US" sz="2000" spc="-1" strike="noStrike">
                <a:latin typeface="Arial"/>
              </a:rPr>
              <a:t>Liver rejection can be grouped into those that antibody rejectenion, t cell rejection or no rejection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Taubert AG already suggested possible reasons why livers were rejected indepenent of viruses and the task here was to check if viruses could be also involved. Our data sugggests their no link to viruses.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I got sequencing data from the liver</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216000" y="812880"/>
            <a:ext cx="7117920" cy="4000320"/>
          </a:xfrm>
          <a:prstGeom prst="rect">
            <a:avLst/>
          </a:prstGeom>
          <a:ln w="0">
            <a:noFill/>
          </a:ln>
        </p:spPr>
      </p:sp>
      <p:sp>
        <p:nvSpPr>
          <p:cNvPr id="289" name="PlaceHolder 2"/>
          <p:cNvSpPr>
            <a:spLocks noGrp="1"/>
          </p:cNvSpPr>
          <p:nvPr>
            <p:ph type="body"/>
          </p:nvPr>
        </p:nvSpPr>
        <p:spPr>
          <a:xfrm>
            <a:off x="756000" y="5078520"/>
            <a:ext cx="6038640" cy="48020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1080" y="811440"/>
            <a:ext cx="0" cy="0"/>
          </a:xfrm>
          <a:prstGeom prst="rect">
            <a:avLst/>
          </a:prstGeom>
          <a:ln w="0">
            <a:noFill/>
          </a:ln>
        </p:spPr>
      </p:sp>
      <p:sp>
        <p:nvSpPr>
          <p:cNvPr id="291" name="PlaceHolder 2"/>
          <p:cNvSpPr>
            <a:spLocks noGrp="1"/>
          </p:cNvSpPr>
          <p:nvPr>
            <p:ph type="body"/>
          </p:nvPr>
        </p:nvSpPr>
        <p:spPr>
          <a:xfrm>
            <a:off x="756000" y="5078520"/>
            <a:ext cx="6039360" cy="4802760"/>
          </a:xfrm>
          <a:prstGeom prst="rect">
            <a:avLst/>
          </a:prstGeom>
          <a:noFill/>
          <a:ln w="0">
            <a:noFill/>
          </a:ln>
        </p:spPr>
        <p:txBody>
          <a:bodyPr lIns="0" rIns="0" tIns="0" bIns="0" anchor="t">
            <a:noAutofit/>
          </a:bodyPr>
          <a:p>
            <a:endParaRPr b="0" lang="en-US" sz="2000" spc="-1" strike="noStrike">
              <a:latin typeface="Arial"/>
            </a:endParaRPr>
          </a:p>
        </p:txBody>
      </p:sp>
      <p:sp>
        <p:nvSpPr>
          <p:cNvPr id="292" name="PlaceHolder 3"/>
          <p:cNvSpPr>
            <a:spLocks noGrp="1"/>
          </p:cNvSpPr>
          <p:nvPr>
            <p:ph type="sldNum" idx="4"/>
          </p:nvPr>
        </p:nvSpPr>
        <p:spPr>
          <a:xfrm>
            <a:off x="4278960" y="10157400"/>
            <a:ext cx="3272400" cy="52596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51682A04-B6CA-4463-BFA3-740135C875B7}"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1080" y="811800"/>
            <a:ext cx="0" cy="0"/>
          </a:xfrm>
          <a:prstGeom prst="rect">
            <a:avLst/>
          </a:prstGeom>
          <a:ln w="0">
            <a:noFill/>
          </a:ln>
        </p:spPr>
      </p:sp>
      <p:sp>
        <p:nvSpPr>
          <p:cNvPr id="294" name="PlaceHolder 2"/>
          <p:cNvSpPr>
            <a:spLocks noGrp="1"/>
          </p:cNvSpPr>
          <p:nvPr>
            <p:ph type="body"/>
          </p:nvPr>
        </p:nvSpPr>
        <p:spPr>
          <a:xfrm>
            <a:off x="756000" y="5078520"/>
            <a:ext cx="6039360" cy="480276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295" name="PlaceHolder 3"/>
          <p:cNvSpPr>
            <a:spLocks noGrp="1"/>
          </p:cNvSpPr>
          <p:nvPr>
            <p:ph type="sldNum" idx="5"/>
          </p:nvPr>
        </p:nvSpPr>
        <p:spPr>
          <a:xfrm>
            <a:off x="4278960" y="10157400"/>
            <a:ext cx="3272400" cy="52596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E71978E2-6499-4C67-80FB-865C6AC7E071}"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1080" y="811800"/>
            <a:ext cx="0" cy="0"/>
          </a:xfrm>
          <a:prstGeom prst="rect">
            <a:avLst/>
          </a:prstGeom>
          <a:ln w="0">
            <a:noFill/>
          </a:ln>
        </p:spPr>
      </p:sp>
      <p:sp>
        <p:nvSpPr>
          <p:cNvPr id="297" name="PlaceHolder 2"/>
          <p:cNvSpPr>
            <a:spLocks noGrp="1"/>
          </p:cNvSpPr>
          <p:nvPr>
            <p:ph type="body"/>
          </p:nvPr>
        </p:nvSpPr>
        <p:spPr>
          <a:xfrm>
            <a:off x="756000" y="5078520"/>
            <a:ext cx="6039360" cy="480276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298" name="PlaceHolder 3"/>
          <p:cNvSpPr>
            <a:spLocks noGrp="1"/>
          </p:cNvSpPr>
          <p:nvPr>
            <p:ph type="sldNum" idx="6"/>
          </p:nvPr>
        </p:nvSpPr>
        <p:spPr>
          <a:xfrm>
            <a:off x="4278960" y="10157400"/>
            <a:ext cx="3272400" cy="52596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EED636DE-4B0B-4BFF-9443-53D03D87E33D}"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216000" y="812520"/>
            <a:ext cx="7120080" cy="4002120"/>
          </a:xfrm>
          <a:prstGeom prst="rect">
            <a:avLst/>
          </a:prstGeom>
          <a:ln w="0">
            <a:noFill/>
          </a:ln>
        </p:spPr>
      </p:sp>
      <p:sp>
        <p:nvSpPr>
          <p:cNvPr id="300" name="PlaceHolder 2"/>
          <p:cNvSpPr>
            <a:spLocks noGrp="1"/>
          </p:cNvSpPr>
          <p:nvPr>
            <p:ph type="body"/>
          </p:nvPr>
        </p:nvSpPr>
        <p:spPr>
          <a:xfrm>
            <a:off x="755640" y="5078520"/>
            <a:ext cx="6040440" cy="48038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216360" y="812520"/>
            <a:ext cx="7125480" cy="4007520"/>
          </a:xfrm>
          <a:prstGeom prst="rect">
            <a:avLst/>
          </a:prstGeom>
          <a:ln w="0">
            <a:noFill/>
          </a:ln>
        </p:spPr>
      </p:sp>
      <p:sp>
        <p:nvSpPr>
          <p:cNvPr id="302"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is no conclusive evidence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Findings suggest that their no </a:t>
            </a:r>
            <a:r>
              <a:rPr b="0" lang="en-US" sz="2000" spc="-1" strike="noStrike">
                <a:latin typeface="Arial"/>
              </a:rPr>
              <a:t>evidence for involvement of </a:t>
            </a:r>
            <a:r>
              <a:rPr b="0" lang="en-US" sz="2000" spc="-1" strike="noStrike">
                <a:latin typeface="Arial"/>
              </a:rPr>
              <a:t>viruses in the rejection of liver</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216000" y="812520"/>
            <a:ext cx="7126560" cy="4008240"/>
          </a:xfrm>
          <a:prstGeom prst="rect">
            <a:avLst/>
          </a:prstGeom>
          <a:ln w="0">
            <a:noFill/>
          </a:ln>
        </p:spPr>
      </p:sp>
      <p:sp>
        <p:nvSpPr>
          <p:cNvPr id="277"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Starting with the outline. As you can see it follows the same outline as the master thesis itself.</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216000" y="812520"/>
            <a:ext cx="7120080" cy="4002120"/>
          </a:xfrm>
          <a:prstGeom prst="rect">
            <a:avLst/>
          </a:prstGeom>
          <a:ln w="0">
            <a:noFill/>
          </a:ln>
        </p:spPr>
      </p:sp>
      <p:sp>
        <p:nvSpPr>
          <p:cNvPr id="304" name="PlaceHolder 2"/>
          <p:cNvSpPr>
            <a:spLocks noGrp="1"/>
          </p:cNvSpPr>
          <p:nvPr>
            <p:ph type="body"/>
          </p:nvPr>
        </p:nvSpPr>
        <p:spPr>
          <a:xfrm>
            <a:off x="755640" y="5078520"/>
            <a:ext cx="6040440" cy="4803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r>
              <a:rPr b="0" lang="en-US" sz="2000" spc="-1" strike="noStrike">
                <a:latin typeface="Arial"/>
              </a:rPr>
              <a:t> </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216000" y="812520"/>
            <a:ext cx="7120080" cy="4002120"/>
          </a:xfrm>
          <a:prstGeom prst="rect">
            <a:avLst/>
          </a:prstGeom>
          <a:ln w="0">
            <a:noFill/>
          </a:ln>
        </p:spPr>
      </p:sp>
      <p:sp>
        <p:nvSpPr>
          <p:cNvPr id="306" name="PlaceHolder 2"/>
          <p:cNvSpPr>
            <a:spLocks noGrp="1"/>
          </p:cNvSpPr>
          <p:nvPr>
            <p:ph type="body"/>
          </p:nvPr>
        </p:nvSpPr>
        <p:spPr>
          <a:xfrm>
            <a:off x="755640" y="5078520"/>
            <a:ext cx="6040440" cy="48038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216000" y="812520"/>
            <a:ext cx="7120080" cy="4002120"/>
          </a:xfrm>
          <a:prstGeom prst="rect">
            <a:avLst/>
          </a:prstGeom>
          <a:ln w="0">
            <a:noFill/>
          </a:ln>
        </p:spPr>
      </p:sp>
      <p:sp>
        <p:nvSpPr>
          <p:cNvPr id="308" name="PlaceHolder 2"/>
          <p:cNvSpPr>
            <a:spLocks noGrp="1"/>
          </p:cNvSpPr>
          <p:nvPr>
            <p:ph type="body"/>
          </p:nvPr>
        </p:nvSpPr>
        <p:spPr>
          <a:xfrm>
            <a:off x="755640" y="5078520"/>
            <a:ext cx="6040440" cy="4803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Cant present every phylum.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216360" y="812520"/>
            <a:ext cx="7125480" cy="4007520"/>
          </a:xfrm>
          <a:prstGeom prst="rect">
            <a:avLst/>
          </a:prstGeom>
          <a:ln w="0">
            <a:noFill/>
          </a:ln>
        </p:spPr>
      </p:sp>
      <p:sp>
        <p:nvSpPr>
          <p:cNvPr id="310"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Interesting is the top virus → a novel alphacoronavirus.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Second longest virus is a redoscovery since the original paper also studied this virus.</a:t>
            </a:r>
            <a:endParaRPr b="0" lang="en-US" sz="2000" spc="-1" strike="noStrike">
              <a:latin typeface="Arial"/>
            </a:endParaRPr>
          </a:p>
          <a:p>
            <a:pPr marL="216000" indent="-216000">
              <a:lnSpc>
                <a:spcPct val="100000"/>
              </a:lnSpc>
              <a:buNone/>
              <a:tabLst>
                <a:tab algn="l" pos="0"/>
              </a:tabLst>
            </a:pPr>
            <a:r>
              <a:rPr b="0" lang="en-US" sz="2000" spc="-1" strike="noStrike">
                <a:latin typeface="Arial"/>
              </a:rPr>
              <a:t>Cell lines are valuable, since you can screen all cell lines for contaminants.</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216360" y="812520"/>
            <a:ext cx="7125480" cy="4007520"/>
          </a:xfrm>
          <a:prstGeom prst="rect">
            <a:avLst/>
          </a:prstGeom>
          <a:ln w="0">
            <a:noFill/>
          </a:ln>
        </p:spPr>
      </p:sp>
      <p:sp>
        <p:nvSpPr>
          <p:cNvPr id="312"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Careful that 90% is not compeltly novel. It might be a different version of the 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Hypothesis: bovine meat and milk factors → when you drink milk or uncooked meat, you can find virus like elements – cause possible disease. No associations have been proven so far.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Nicht scientific name nutzen. Oder in ()</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216000" y="812520"/>
            <a:ext cx="7120080" cy="4002120"/>
          </a:xfrm>
          <a:prstGeom prst="rect">
            <a:avLst/>
          </a:prstGeom>
          <a:ln w="0">
            <a:noFill/>
          </a:ln>
        </p:spPr>
      </p:sp>
      <p:sp>
        <p:nvSpPr>
          <p:cNvPr id="314" name="PlaceHolder 2"/>
          <p:cNvSpPr>
            <a:spLocks noGrp="1"/>
          </p:cNvSpPr>
          <p:nvPr>
            <p:ph type="body"/>
          </p:nvPr>
        </p:nvSpPr>
        <p:spPr>
          <a:xfrm>
            <a:off x="755640" y="5078520"/>
            <a:ext cx="6040440" cy="4803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Flaviviridae &gt; Appears in most datasets with low identity and large contig lengths</a:t>
            </a:r>
            <a:endParaRPr b="0" lang="en-US" sz="2000" spc="-1" strike="noStrike">
              <a:latin typeface="Arial"/>
            </a:endParaRPr>
          </a:p>
          <a:p>
            <a:pPr marL="216000" indent="-216000">
              <a:lnSpc>
                <a:spcPct val="100000"/>
              </a:lnSpc>
              <a:buNone/>
              <a:tabLst>
                <a:tab algn="l" pos="0"/>
              </a:tabLst>
            </a:pPr>
            <a:r>
              <a:rPr b="0" lang="en-US" sz="2000" spc="-1" strike="noStrike">
                <a:latin typeface="Arial"/>
              </a:rPr>
              <a:t>&gt;Arteviridae with the most observations in the dataset, extreme differences in contig length and most subjects found.</a:t>
            </a:r>
            <a:endParaRPr b="0" lang="en-US" sz="2000" spc="-1" strike="noStrike">
              <a:latin typeface="Arial"/>
            </a:endParaRPr>
          </a:p>
          <a:p>
            <a:pPr marL="216000" indent="-216000">
              <a:lnSpc>
                <a:spcPct val="100000"/>
              </a:lnSpc>
              <a:buNone/>
              <a:tabLst>
                <a:tab algn="l" pos="0"/>
              </a:tabLst>
            </a:pPr>
            <a:r>
              <a:rPr b="0" lang="en-US" sz="2000" spc="-1" strike="noStrike">
                <a:latin typeface="Arial"/>
              </a:rPr>
              <a:t>&gt; Picobirnaviridae → 99 % of identity below 90 % and contributing 50 % of subjects in top 10. </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216360" y="812520"/>
            <a:ext cx="7126200" cy="4008240"/>
          </a:xfrm>
          <a:prstGeom prst="rect">
            <a:avLst/>
          </a:prstGeom>
          <a:ln w="0">
            <a:noFill/>
          </a:ln>
        </p:spPr>
      </p:sp>
      <p:sp>
        <p:nvSpPr>
          <p:cNvPr id="279"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would like to start the introduction by answering the question why </a:t>
            </a:r>
            <a:r>
              <a:rPr b="0" lang="en-US" sz="2000" spc="-1" strike="noStrike">
                <a:latin typeface="Arial"/>
              </a:rPr>
              <a:t>we need virus discovery.</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216360" y="812520"/>
            <a:ext cx="7125480" cy="4007520"/>
          </a:xfrm>
          <a:prstGeom prst="rect">
            <a:avLst/>
          </a:prstGeom>
          <a:ln w="0">
            <a:noFill/>
          </a:ln>
        </p:spPr>
      </p:sp>
      <p:sp>
        <p:nvSpPr>
          <p:cNvPr id="316"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Stress the last point. I assembled contigs because they might help existing and future projects.</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216000" y="812520"/>
            <a:ext cx="7120080" cy="4002120"/>
          </a:xfrm>
          <a:prstGeom prst="rect">
            <a:avLst/>
          </a:prstGeom>
          <a:ln w="0">
            <a:noFill/>
          </a:ln>
        </p:spPr>
      </p:sp>
      <p:sp>
        <p:nvSpPr>
          <p:cNvPr id="318" name="PlaceHolder 2"/>
          <p:cNvSpPr>
            <a:spLocks noGrp="1"/>
          </p:cNvSpPr>
          <p:nvPr>
            <p:ph type="body"/>
          </p:nvPr>
        </p:nvSpPr>
        <p:spPr>
          <a:xfrm>
            <a:off x="755640" y="5078520"/>
            <a:ext cx="6040440" cy="4803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216360" y="812520"/>
            <a:ext cx="7125480" cy="4007520"/>
          </a:xfrm>
          <a:prstGeom prst="rect">
            <a:avLst/>
          </a:prstGeom>
          <a:ln w="0">
            <a:noFill/>
          </a:ln>
        </p:spPr>
      </p:sp>
      <p:sp>
        <p:nvSpPr>
          <p:cNvPr id="281"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Well, if we look at some of the major epidemics and pandemics since the industrialisation.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Increase in epidemics and pandemics in comparison to the last centrury. Same observation was made by Bhadoria et al.</a:t>
            </a:r>
            <a:endParaRPr b="0" lang="en-US" sz="2000" spc="-1" strike="noStrike">
              <a:latin typeface="Arial"/>
            </a:endParaRPr>
          </a:p>
          <a:p>
            <a:pPr marL="216000" indent="-216000">
              <a:lnSpc>
                <a:spcPct val="100000"/>
              </a:lnSpc>
              <a:buNone/>
              <a:tabLst>
                <a:tab algn="l" pos="0"/>
              </a:tabLst>
            </a:pPr>
            <a:r>
              <a:rPr b="0" lang="en-US" sz="2000" spc="-1" strike="noStrike">
                <a:latin typeface="Arial"/>
              </a:rPr>
              <a:t>Pandemics used to occure 1-3 times each century, we saw 6 in this century alone  release of the paper we saw the Mpox outbreak. Most being zoonoses coming from mammals and birds.</a:t>
            </a:r>
            <a:endParaRPr b="0" lang="en-US" sz="2000" spc="-1" strike="noStrike">
              <a:latin typeface="Arial"/>
            </a:endParaRPr>
          </a:p>
          <a:p>
            <a:pPr marL="216000" indent="-216000">
              <a:lnSpc>
                <a:spcPct val="100000"/>
              </a:lnSpc>
              <a:buNone/>
              <a:tabLst>
                <a:tab algn="l" pos="0"/>
              </a:tabLst>
            </a:pPr>
            <a:r>
              <a:rPr b="0" lang="en-US" sz="2000" spc="-1" strike="noStrike">
                <a:latin typeface="Arial"/>
              </a:rPr>
              <a:t>Reasons: globalisation, increased air traffic and more contact with animals.</a:t>
            </a:r>
            <a:endParaRPr b="0" lang="en-US" sz="2000" spc="-1" strike="noStrike">
              <a:latin typeface="Arial"/>
            </a:endParaRPr>
          </a:p>
          <a:p>
            <a:pPr marL="216000" indent="-216000">
              <a:lnSpc>
                <a:spcPct val="100000"/>
              </a:lnSpc>
              <a:buNone/>
              <a:tabLst>
                <a:tab algn="l" pos="0"/>
              </a:tabLst>
            </a:pPr>
            <a:r>
              <a:rPr b="0" lang="en-US" sz="2000" spc="-1" strike="noStrike">
                <a:latin typeface="Arial"/>
              </a:rPr>
              <a:t>Need for virus discovery to understand the diversity of the virosphere to combate the next epidemic</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that those are major human pandemics and epidemics.</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Unterschied zwischen pandemic und epidemic naschauen + die Sachen zu den pandemien wissen</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216360" y="812520"/>
            <a:ext cx="7125480" cy="4007520"/>
          </a:xfrm>
          <a:prstGeom prst="rect">
            <a:avLst/>
          </a:prstGeom>
          <a:ln w="0">
            <a:noFill/>
          </a:ln>
        </p:spPr>
      </p:sp>
      <p:sp>
        <p:nvSpPr>
          <p:cNvPr id="283"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Second </a:t>
            </a:r>
            <a:r>
              <a:rPr b="0" lang="en-US" sz="2000" spc="-1" strike="noStrike">
                <a:latin typeface="Arial"/>
              </a:rPr>
              <a:t>reason is </a:t>
            </a:r>
            <a:r>
              <a:rPr b="0" lang="en-US" sz="2000" spc="-1" strike="noStrike">
                <a:latin typeface="Arial"/>
              </a:rPr>
              <a:t>the </a:t>
            </a:r>
            <a:r>
              <a:rPr b="0" lang="en-US" sz="2000" spc="-1" strike="noStrike">
                <a:latin typeface="Arial"/>
              </a:rPr>
              <a:t>virome.</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all </a:t>
            </a:r>
            <a:r>
              <a:rPr b="0" lang="en-US" sz="2000" spc="-1" strike="noStrike">
                <a:latin typeface="Arial"/>
              </a:rPr>
              <a:t>harbor </a:t>
            </a:r>
            <a:r>
              <a:rPr b="0" lang="en-US" sz="2000" spc="-1" strike="noStrike">
                <a:latin typeface="Arial"/>
              </a:rPr>
              <a:t>10¹³ viral </a:t>
            </a:r>
            <a:r>
              <a:rPr b="0" lang="en-US" sz="2000" spc="-1" strike="noStrike">
                <a:latin typeface="Arial"/>
              </a:rPr>
              <a:t>particles in </a:t>
            </a:r>
            <a:r>
              <a:rPr b="0" lang="en-US" sz="2000" spc="-1" strike="noStrike">
                <a:latin typeface="Arial"/>
              </a:rPr>
              <a:t>us spread </a:t>
            </a:r>
            <a:r>
              <a:rPr b="0" lang="en-US" sz="2000" spc="-1" strike="noStrike">
                <a:latin typeface="Arial"/>
              </a:rPr>
              <a:t>with a </a:t>
            </a:r>
            <a:r>
              <a:rPr b="0" lang="en-US" sz="2000" spc="-1" strike="noStrike">
                <a:latin typeface="Arial"/>
              </a:rPr>
              <a:t>hight </a:t>
            </a:r>
            <a:r>
              <a:rPr b="0" lang="en-US" sz="2000" spc="-1" strike="noStrike">
                <a:latin typeface="Arial"/>
              </a:rPr>
              <a:t>heterogen</a:t>
            </a:r>
            <a:r>
              <a:rPr b="0" lang="en-US" sz="2000" spc="-1" strike="noStrike">
                <a:latin typeface="Arial"/>
              </a:rPr>
              <a:t>eity across </a:t>
            </a:r>
            <a:r>
              <a:rPr b="0" lang="en-US" sz="2000" spc="-1" strike="noStrike">
                <a:latin typeface="Arial"/>
              </a:rPr>
              <a:t>different </a:t>
            </a:r>
            <a:r>
              <a:rPr b="0" lang="en-US" sz="2000" spc="-1" strike="noStrike">
                <a:latin typeface="Arial"/>
              </a:rPr>
              <a:t>body sites.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infect </a:t>
            </a:r>
            <a:r>
              <a:rPr b="0" lang="en-US" sz="2000" spc="-1" strike="noStrike">
                <a:latin typeface="Arial"/>
              </a:rPr>
              <a:t>our cells, </a:t>
            </a:r>
            <a:r>
              <a:rPr b="0" lang="en-US" sz="2000" spc="-1" strike="noStrike">
                <a:latin typeface="Arial"/>
              </a:rPr>
              <a:t>but most </a:t>
            </a:r>
            <a:r>
              <a:rPr b="0" lang="en-US" sz="2000" spc="-1" strike="noStrike">
                <a:latin typeface="Arial"/>
              </a:rPr>
              <a:t>infect our </a:t>
            </a:r>
            <a:r>
              <a:rPr b="0" lang="en-US" sz="2000" spc="-1" strike="noStrike">
                <a:latin typeface="Arial"/>
              </a:rPr>
              <a:t>microbiota.</a:t>
            </a:r>
            <a:endParaRPr b="0" lang="en-US" sz="2000" spc="-1" strike="noStrike">
              <a:latin typeface="Arial"/>
            </a:endParaRPr>
          </a:p>
          <a:p>
            <a:pPr marL="216000" indent="-216000">
              <a:lnSpc>
                <a:spcPct val="100000"/>
              </a:lnSpc>
              <a:buNone/>
              <a:tabLst>
                <a:tab algn="l" pos="0"/>
              </a:tabLst>
            </a:pPr>
            <a:r>
              <a:rPr b="0" lang="en-US" sz="2000" spc="-1" strike="noStrike">
                <a:latin typeface="Arial"/>
              </a:rPr>
              <a:t>Besides the </a:t>
            </a:r>
            <a:r>
              <a:rPr b="0" lang="en-US" sz="2000" spc="-1" strike="noStrike">
                <a:latin typeface="Arial"/>
              </a:rPr>
              <a:t>disease </a:t>
            </a:r>
            <a:r>
              <a:rPr b="0" lang="en-US" sz="2000" spc="-1" strike="noStrike">
                <a:latin typeface="Arial"/>
              </a:rPr>
              <a:t>causing </a:t>
            </a:r>
            <a:r>
              <a:rPr b="0" lang="en-US" sz="2000" spc="-1" strike="noStrike">
                <a:latin typeface="Arial"/>
              </a:rPr>
              <a:t>viruses, </a:t>
            </a:r>
            <a:r>
              <a:rPr b="0" lang="en-US" sz="2000" spc="-1" strike="noStrike">
                <a:latin typeface="Arial"/>
              </a:rPr>
              <a:t>there </a:t>
            </a:r>
            <a:r>
              <a:rPr b="0" lang="en-US" sz="2000" spc="-1" strike="noStrike">
                <a:latin typeface="Arial"/>
              </a:rPr>
              <a:t>known </a:t>
            </a:r>
            <a:r>
              <a:rPr b="0" lang="en-US" sz="2000" spc="-1" strike="noStrike">
                <a:latin typeface="Arial"/>
              </a:rPr>
              <a:t>viruses </a:t>
            </a:r>
            <a:r>
              <a:rPr b="0" lang="en-US" sz="2000" spc="-1" strike="noStrike">
                <a:latin typeface="Arial"/>
              </a:rPr>
              <a:t>that </a:t>
            </a:r>
            <a:r>
              <a:rPr b="0" lang="en-US" sz="2000" spc="-1" strike="noStrike">
                <a:latin typeface="Arial"/>
              </a:rPr>
              <a:t>contribute</a:t>
            </a:r>
            <a:r>
              <a:rPr b="0" lang="en-US" sz="2000" spc="-1" strike="noStrike">
                <a:latin typeface="Arial"/>
              </a:rPr>
              <a:t>d positivly </a:t>
            </a:r>
            <a:r>
              <a:rPr b="0" lang="en-US" sz="2000" spc="-1" strike="noStrike">
                <a:latin typeface="Arial"/>
              </a:rPr>
              <a:t>to our </a:t>
            </a:r>
            <a:r>
              <a:rPr b="0" lang="en-US" sz="2000" spc="-1" strike="noStrike">
                <a:latin typeface="Arial"/>
              </a:rPr>
              <a:t>evolution </a:t>
            </a:r>
            <a:r>
              <a:rPr b="0" lang="en-US" sz="2000" spc="-1" strike="noStrike">
                <a:latin typeface="Arial"/>
              </a:rPr>
              <a:t>such as </a:t>
            </a:r>
            <a:r>
              <a:rPr b="0" lang="en-US" sz="2000" spc="-1" strike="noStrike">
                <a:latin typeface="Arial"/>
              </a:rPr>
              <a:t>Syncytin </a:t>
            </a:r>
            <a:r>
              <a:rPr b="0" lang="en-US" sz="2000" spc="-1" strike="noStrike">
                <a:latin typeface="Arial"/>
              </a:rPr>
              <a:t>retroviral </a:t>
            </a:r>
            <a:r>
              <a:rPr b="0" lang="en-US" sz="2000" spc="-1" strike="noStrike">
                <a:latin typeface="Arial"/>
              </a:rPr>
              <a:t>protein </a:t>
            </a:r>
            <a:r>
              <a:rPr b="0" lang="en-US" sz="2000" spc="-1" strike="noStrike">
                <a:latin typeface="Arial"/>
              </a:rPr>
              <a:t>contributin</a:t>
            </a:r>
            <a:r>
              <a:rPr b="0" lang="en-US" sz="2000" spc="-1" strike="noStrike">
                <a:latin typeface="Arial"/>
              </a:rPr>
              <a:t>g to the </a:t>
            </a:r>
            <a:r>
              <a:rPr b="0" lang="en-US" sz="2000" spc="-1" strike="noStrike">
                <a:latin typeface="Arial"/>
              </a:rPr>
              <a:t>placenta </a:t>
            </a:r>
            <a:r>
              <a:rPr b="0" lang="en-US" sz="2000" spc="-1" strike="noStrike">
                <a:latin typeface="Arial"/>
              </a:rPr>
              <a:t>developme</a:t>
            </a:r>
            <a:r>
              <a:rPr b="0" lang="en-US" sz="2000" spc="-1" strike="noStrike">
                <a:latin typeface="Arial"/>
              </a:rPr>
              <a:t>nt. </a:t>
            </a:r>
            <a:r>
              <a:rPr b="0" lang="en-US" sz="2000" spc="-1" strike="noStrike">
                <a:latin typeface="Arial"/>
              </a:rPr>
              <a:t>Anneloviri</a:t>
            </a:r>
            <a:r>
              <a:rPr b="0" lang="en-US" sz="2000" spc="-1" strike="noStrike">
                <a:latin typeface="Arial"/>
              </a:rPr>
              <a:t>dae </a:t>
            </a:r>
            <a:r>
              <a:rPr b="0" lang="en-US" sz="2000" spc="-1" strike="noStrike">
                <a:latin typeface="Arial"/>
              </a:rPr>
              <a:t>commensa</a:t>
            </a:r>
            <a:r>
              <a:rPr b="0" lang="en-US" sz="2000" spc="-1" strike="noStrike">
                <a:latin typeface="Arial"/>
              </a:rPr>
              <a:t>l.</a:t>
            </a:r>
            <a:endParaRPr b="0" lang="en-US" sz="2000" spc="-1" strike="noStrike">
              <a:latin typeface="Arial"/>
            </a:endParaRPr>
          </a:p>
          <a:p>
            <a:pPr marL="216000" indent="-216000">
              <a:lnSpc>
                <a:spcPct val="100000"/>
              </a:lnSpc>
              <a:buNone/>
              <a:tabLst>
                <a:tab algn="l" pos="0"/>
              </a:tabLst>
            </a:pPr>
            <a:r>
              <a:rPr b="0" lang="en-US" sz="2000" spc="-1" strike="noStrike">
                <a:latin typeface="Arial"/>
              </a:rPr>
              <a:t>Diversity </a:t>
            </a:r>
            <a:r>
              <a:rPr b="0" lang="en-US" sz="2000" spc="-1" strike="noStrike">
                <a:latin typeface="Arial"/>
              </a:rPr>
              <a:t>and </a:t>
            </a:r>
            <a:r>
              <a:rPr b="0" lang="en-US" sz="2000" spc="-1" strike="noStrike">
                <a:latin typeface="Arial"/>
              </a:rPr>
              <a:t>complex </a:t>
            </a:r>
            <a:r>
              <a:rPr b="0" lang="en-US" sz="2000" spc="-1" strike="noStrike">
                <a:latin typeface="Arial"/>
              </a:rPr>
              <a:t>interaction</a:t>
            </a:r>
            <a:r>
              <a:rPr b="0" lang="en-US" sz="2000" spc="-1" strike="noStrike">
                <a:latin typeface="Arial"/>
              </a:rPr>
              <a:t>s of the </a:t>
            </a:r>
            <a:r>
              <a:rPr b="0" lang="en-US" sz="2000" spc="-1" strike="noStrike">
                <a:latin typeface="Arial"/>
              </a:rPr>
              <a:t>virome are </a:t>
            </a:r>
            <a:r>
              <a:rPr b="0" lang="en-US" sz="2000" spc="-1" strike="noStrike">
                <a:latin typeface="Arial"/>
              </a:rPr>
              <a:t>still largely </a:t>
            </a:r>
            <a:r>
              <a:rPr b="0" lang="en-US" sz="2000" spc="-1" strike="noStrike">
                <a:latin typeface="Arial"/>
              </a:rPr>
              <a:t>unknown.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Erwähnen, </a:t>
            </a:r>
            <a:r>
              <a:rPr b="0" lang="en-US" sz="2000" spc="-1" strike="noStrike">
                <a:latin typeface="Arial"/>
              </a:rPr>
              <a:t>dass es </a:t>
            </a:r>
            <a:r>
              <a:rPr b="0" lang="en-US" sz="2000" spc="-1" strike="noStrike">
                <a:latin typeface="Arial"/>
              </a:rPr>
              <a:t>positive, </a:t>
            </a:r>
            <a:r>
              <a:rPr b="0" lang="en-US" sz="2000" spc="-1" strike="noStrike">
                <a:latin typeface="Arial"/>
              </a:rPr>
              <a:t>negative </a:t>
            </a:r>
            <a:r>
              <a:rPr b="0" lang="en-US" sz="2000" spc="-1" strike="noStrike">
                <a:latin typeface="Arial"/>
              </a:rPr>
              <a:t>und </a:t>
            </a:r>
            <a:r>
              <a:rPr b="0" lang="en-US" sz="2000" spc="-1" strike="noStrike">
                <a:latin typeface="Arial"/>
              </a:rPr>
              <a:t>Kommens</a:t>
            </a:r>
            <a:r>
              <a:rPr b="0" lang="en-US" sz="2000" spc="-1" strike="noStrike">
                <a:latin typeface="Arial"/>
              </a:rPr>
              <a:t>ale gibt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a:t>
            </a:r>
            <a:r>
              <a:rPr b="0" lang="en-US" sz="2000" spc="-1" strike="noStrike">
                <a:latin typeface="Arial"/>
              </a:rPr>
              <a:t>lesen.</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216360" y="812520"/>
            <a:ext cx="7125480" cy="4007520"/>
          </a:xfrm>
          <a:prstGeom prst="rect">
            <a:avLst/>
          </a:prstGeom>
          <a:ln w="0">
            <a:noFill/>
          </a:ln>
        </p:spPr>
      </p:sp>
      <p:sp>
        <p:nvSpPr>
          <p:cNvPr id="285"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the third point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GBV-B is a known virus related to HCV</a:t>
            </a:r>
            <a:endParaRPr b="0" lang="en-US" sz="2000" spc="-1" strike="noStrike">
              <a:latin typeface="Arial"/>
            </a:endParaRPr>
          </a:p>
          <a:p>
            <a:pPr marL="216000" indent="-216000">
              <a:lnSpc>
                <a:spcPct val="100000"/>
              </a:lnSpc>
              <a:buNone/>
              <a:tabLst>
                <a:tab algn="l" pos="0"/>
              </a:tabLst>
            </a:pPr>
            <a:r>
              <a:rPr b="0" lang="en-US" sz="2000" spc="-1" strike="noStrike">
                <a:latin typeface="Arial"/>
              </a:rPr>
              <a:t>Value of virus discovery would be if we find a new yet unidentified virus related to HCV, which infects a mammel, that is easy to maintain and use in lab, and that can cause the typical symptoms of HCV infection.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New slide</a:t>
            </a:r>
            <a:endParaRPr b="0" lang="en-US" sz="2000" spc="-1" strike="noStrike">
              <a:latin typeface="Arial"/>
            </a:endParaRPr>
          </a:p>
          <a:p>
            <a:pPr marL="216000" indent="-216000">
              <a:lnSpc>
                <a:spcPct val="100000"/>
              </a:lnSpc>
              <a:buNone/>
              <a:tabLst>
                <a:tab algn="l" pos="0"/>
              </a:tabLst>
            </a:pPr>
            <a:r>
              <a:rPr b="0" lang="en-US" sz="2000" spc="-1" strike="noStrike">
                <a:latin typeface="Arial"/>
              </a:rPr>
              <a:t>Virus evolution – Find possible associations to human diseases – surrogate viruses</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eck 4"/>
          <p:cNvSpPr/>
          <p:nvPr/>
        </p:nvSpPr>
        <p:spPr>
          <a:xfrm>
            <a:off x="530280" y="4851360"/>
            <a:ext cx="8599320" cy="277560"/>
          </a:xfrm>
          <a:prstGeom prst="rect">
            <a:avLst/>
          </a:prstGeom>
          <a:solidFill>
            <a:srgbClr val="0d386b"/>
          </a:solidFill>
          <a:ln w="9360">
            <a:noFill/>
          </a:ln>
        </p:spPr>
        <p:style>
          <a:lnRef idx="0"/>
          <a:fillRef idx="0"/>
          <a:effectRef idx="0"/>
          <a:fontRef idx="minor"/>
        </p:style>
      </p:sp>
      <p:sp>
        <p:nvSpPr>
          <p:cNvPr id="1" name="Textfeld 7"/>
          <p:cNvSpPr/>
          <p:nvPr/>
        </p:nvSpPr>
        <p:spPr>
          <a:xfrm>
            <a:off x="596880" y="4903920"/>
            <a:ext cx="96336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D31C1006-E3DD-4E77-BC95-F38420F89787}"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2" name="Bild 6" descr="Twincore-w.gif"/>
          <p:cNvPicPr/>
          <p:nvPr/>
        </p:nvPicPr>
        <p:blipFill>
          <a:blip r:embed="rId2"/>
          <a:stretch/>
        </p:blipFill>
        <p:spPr>
          <a:xfrm>
            <a:off x="8244000" y="4896000"/>
            <a:ext cx="635040" cy="171360"/>
          </a:xfrm>
          <a:prstGeom prst="rect">
            <a:avLst/>
          </a:prstGeom>
          <a:ln w="0">
            <a:noFill/>
          </a:ln>
        </p:spPr>
      </p:pic>
      <p:sp>
        <p:nvSpPr>
          <p:cNvPr id="3" name="Rechteck 4"/>
          <p:cNvSpPr/>
          <p:nvPr/>
        </p:nvSpPr>
        <p:spPr>
          <a:xfrm>
            <a:off x="0" y="2727360"/>
            <a:ext cx="9129600" cy="2401920"/>
          </a:xfrm>
          <a:prstGeom prst="rect">
            <a:avLst/>
          </a:prstGeom>
          <a:solidFill>
            <a:srgbClr val="bdc7da"/>
          </a:solidFill>
          <a:ln w="9360">
            <a:noFill/>
          </a:ln>
        </p:spPr>
        <p:style>
          <a:lnRef idx="0"/>
          <a:fillRef idx="0"/>
          <a:effectRef idx="0"/>
          <a:fontRef idx="minor"/>
        </p:style>
      </p:sp>
      <p:sp>
        <p:nvSpPr>
          <p:cNvPr id="4" name="Rechteck 5"/>
          <p:cNvSpPr/>
          <p:nvPr/>
        </p:nvSpPr>
        <p:spPr>
          <a:xfrm>
            <a:off x="530280" y="1638360"/>
            <a:ext cx="8599320" cy="1488960"/>
          </a:xfrm>
          <a:prstGeom prst="rect">
            <a:avLst/>
          </a:prstGeom>
          <a:solidFill>
            <a:srgbClr val="0d386b"/>
          </a:solidFill>
          <a:ln w="9360">
            <a:noFill/>
          </a:ln>
        </p:spPr>
        <p:style>
          <a:lnRef idx="0"/>
          <a:fillRef idx="0"/>
          <a:effectRef idx="0"/>
          <a:fontRef idx="minor"/>
        </p:style>
      </p:sp>
      <p:pic>
        <p:nvPicPr>
          <p:cNvPr id="5" name="Bild 7" descr=""/>
          <p:cNvPicPr/>
          <p:nvPr/>
        </p:nvPicPr>
        <p:blipFill>
          <a:blip r:embed="rId3"/>
          <a:stretch/>
        </p:blipFill>
        <p:spPr>
          <a:xfrm>
            <a:off x="7020000" y="320760"/>
            <a:ext cx="1649160" cy="56520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hteck 4"/>
          <p:cNvSpPr/>
          <p:nvPr/>
        </p:nvSpPr>
        <p:spPr>
          <a:xfrm>
            <a:off x="530280" y="4851360"/>
            <a:ext cx="8599320" cy="277560"/>
          </a:xfrm>
          <a:prstGeom prst="rect">
            <a:avLst/>
          </a:prstGeom>
          <a:solidFill>
            <a:srgbClr val="0d386b"/>
          </a:solidFill>
          <a:ln w="9360">
            <a:noFill/>
          </a:ln>
        </p:spPr>
        <p:style>
          <a:lnRef idx="0"/>
          <a:fillRef idx="0"/>
          <a:effectRef idx="0"/>
          <a:fontRef idx="minor"/>
        </p:style>
      </p:sp>
      <p:sp>
        <p:nvSpPr>
          <p:cNvPr id="45" name="Textfeld 7"/>
          <p:cNvSpPr/>
          <p:nvPr/>
        </p:nvSpPr>
        <p:spPr>
          <a:xfrm>
            <a:off x="596880" y="4903920"/>
            <a:ext cx="96336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0AC3763A-C58C-4985-804F-682858B2091A}"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46" name="Bild 6" descr="Twincore-w.gif"/>
          <p:cNvPicPr/>
          <p:nvPr/>
        </p:nvPicPr>
        <p:blipFill>
          <a:blip r:embed="rId2"/>
          <a:stretch/>
        </p:blipFill>
        <p:spPr>
          <a:xfrm>
            <a:off x="8244000" y="4896000"/>
            <a:ext cx="635040" cy="17136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2.gif"/><Relationship Id="rId2" Type="http://schemas.openxmlformats.org/officeDocument/2006/relationships/image" Target="../media/image43.gif"/><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rafik 50" descr=""/>
          <p:cNvPicPr/>
          <p:nvPr/>
        </p:nvPicPr>
        <p:blipFill>
          <a:blip r:embed="rId1"/>
          <a:stretch/>
        </p:blipFill>
        <p:spPr>
          <a:xfrm>
            <a:off x="0" y="2743200"/>
            <a:ext cx="9129960" cy="2386440"/>
          </a:xfrm>
          <a:prstGeom prst="rect">
            <a:avLst/>
          </a:prstGeom>
          <a:ln w="0">
            <a:noFill/>
          </a:ln>
        </p:spPr>
      </p:pic>
      <p:sp>
        <p:nvSpPr>
          <p:cNvPr id="92" name="Rechteck 7"/>
          <p:cNvSpPr/>
          <p:nvPr/>
        </p:nvSpPr>
        <p:spPr>
          <a:xfrm>
            <a:off x="531000" y="1600200"/>
            <a:ext cx="8599320" cy="1488960"/>
          </a:xfrm>
          <a:prstGeom prst="rect">
            <a:avLst/>
          </a:prstGeom>
          <a:solidFill>
            <a:srgbClr val="0d386b"/>
          </a:solidFill>
          <a:ln w="0">
            <a:noFill/>
          </a:ln>
        </p:spPr>
        <p:style>
          <a:lnRef idx="0"/>
          <a:fillRef idx="0"/>
          <a:effectRef idx="0"/>
          <a:fontRef idx="minor"/>
        </p:style>
      </p:sp>
      <p:pic>
        <p:nvPicPr>
          <p:cNvPr id="93" name="Grafik 52" descr=""/>
          <p:cNvPicPr/>
          <p:nvPr/>
        </p:nvPicPr>
        <p:blipFill>
          <a:blip r:embed="rId2"/>
          <a:stretch/>
        </p:blipFill>
        <p:spPr>
          <a:xfrm>
            <a:off x="6744960" y="3200400"/>
            <a:ext cx="556200" cy="558360"/>
          </a:xfrm>
          <a:prstGeom prst="rect">
            <a:avLst/>
          </a:prstGeom>
          <a:ln w="0">
            <a:noFill/>
          </a:ln>
        </p:spPr>
      </p:pic>
      <p:pic>
        <p:nvPicPr>
          <p:cNvPr id="94" name="Grafik 53" descr=""/>
          <p:cNvPicPr/>
          <p:nvPr/>
        </p:nvPicPr>
        <p:blipFill>
          <a:blip r:embed="rId3"/>
          <a:stretch/>
        </p:blipFill>
        <p:spPr>
          <a:xfrm>
            <a:off x="7315200" y="3299400"/>
            <a:ext cx="1129320" cy="801360"/>
          </a:xfrm>
          <a:prstGeom prst="rect">
            <a:avLst/>
          </a:prstGeom>
          <a:ln w="0">
            <a:noFill/>
          </a:ln>
        </p:spPr>
      </p:pic>
      <p:pic>
        <p:nvPicPr>
          <p:cNvPr id="95" name="Grafik 54" descr=""/>
          <p:cNvPicPr/>
          <p:nvPr/>
        </p:nvPicPr>
        <p:blipFill>
          <a:blip r:embed="rId4"/>
          <a:stretch/>
        </p:blipFill>
        <p:spPr>
          <a:xfrm>
            <a:off x="5486400" y="3657600"/>
            <a:ext cx="1014840" cy="1014840"/>
          </a:xfrm>
          <a:prstGeom prst="rect">
            <a:avLst/>
          </a:prstGeom>
          <a:ln w="0">
            <a:noFill/>
          </a:ln>
        </p:spPr>
      </p:pic>
      <p:sp>
        <p:nvSpPr>
          <p:cNvPr id="96" name="PlaceHolder 3"/>
          <p:cNvSpPr/>
          <p:nvPr/>
        </p:nvSpPr>
        <p:spPr>
          <a:xfrm>
            <a:off x="668880" y="2533680"/>
            <a:ext cx="7547040" cy="555480"/>
          </a:xfrm>
          <a:prstGeom prst="rect">
            <a:avLst/>
          </a:prstGeom>
          <a:noFill/>
          <a:ln w="0">
            <a:noFill/>
          </a:ln>
        </p:spPr>
        <p:style>
          <a:lnRef idx="0"/>
          <a:fillRef idx="0"/>
          <a:effectRef idx="0"/>
          <a:fontRef idx="minor"/>
        </p:style>
        <p:txBody>
          <a:bodyPr numCol="1" spcCol="0" lIns="0" rIns="0" tIns="0" bIns="0" anchor="t">
            <a:noAutofit/>
          </a:bodyPr>
          <a:p>
            <a:pPr>
              <a:lnSpc>
                <a:spcPct val="110000"/>
              </a:lnSpc>
              <a:spcBef>
                <a:spcPts val="181"/>
              </a:spcBef>
              <a:buNone/>
              <a:tabLst>
                <a:tab algn="l" pos="0"/>
              </a:tabLst>
            </a:pPr>
            <a:r>
              <a:rPr b="0" lang="de-DE" sz="900" spc="-1" strike="noStrike">
                <a:solidFill>
                  <a:srgbClr val="ffffff"/>
                </a:solidFill>
                <a:latin typeface="Arial"/>
                <a:ea typeface="ヒラギノ角ゴ Pro W3"/>
              </a:rPr>
              <a:t>Sergej Ruff</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Twincore - RG Computational Virology</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29 October 2024</a:t>
            </a:r>
            <a:endParaRPr b="0" lang="en-US" sz="900" spc="-1" strike="noStrike">
              <a:latin typeface="Arial"/>
            </a:endParaRPr>
          </a:p>
        </p:txBody>
      </p:sp>
      <p:sp>
        <p:nvSpPr>
          <p:cNvPr id="97" name="Rechteck 56"/>
          <p:cNvSpPr/>
          <p:nvPr/>
        </p:nvSpPr>
        <p:spPr>
          <a:xfrm>
            <a:off x="685800" y="1600200"/>
            <a:ext cx="8444520" cy="756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Arial"/>
                <a:ea typeface="ヒラギノ角ゴ Pro W3"/>
              </a:rPr>
              <a:t>Virome characterisation from unprocessed local and publicly available sequencing data</a:t>
            </a:r>
            <a:endParaRPr b="0" lang="en-US" sz="2400" spc="-1" strike="noStrike">
              <a:latin typeface="Arial"/>
            </a:endParaRPr>
          </a:p>
        </p:txBody>
      </p:sp>
      <p:sp>
        <p:nvSpPr>
          <p:cNvPr id="98" name="Rechteck 57"/>
          <p:cNvSpPr/>
          <p:nvPr/>
        </p:nvSpPr>
        <p:spPr>
          <a:xfrm>
            <a:off x="4343400" y="2514600"/>
            <a:ext cx="4786920" cy="4435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800" spc="-1" strike="noStrike">
                <a:solidFill>
                  <a:srgbClr val="ffffff"/>
                </a:solidFill>
                <a:latin typeface="Ariel"/>
                <a:ea typeface="ヒラギノ角ゴ Pro W3"/>
              </a:rPr>
              <a:t>VirusHunterGatherer and Virusparies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6"/>
          <p:cNvSpPr/>
          <p:nvPr/>
        </p:nvSpPr>
        <p:spPr>
          <a:xfrm>
            <a:off x="914400" y="22896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Schematic workflow of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VirusHunterGatherer pipeline</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39" name="Gerader Verbinder 9"/>
          <p:cNvSpPr/>
          <p:nvPr/>
        </p:nvSpPr>
        <p:spPr>
          <a:xfrm>
            <a:off x="2274840" y="973800"/>
            <a:ext cx="360" cy="3736440"/>
          </a:xfrm>
          <a:prstGeom prst="line">
            <a:avLst/>
          </a:prstGeom>
          <a:ln w="0">
            <a:solidFill>
              <a:srgbClr val="3465a4"/>
            </a:solidFill>
          </a:ln>
        </p:spPr>
        <p:style>
          <a:lnRef idx="0"/>
          <a:fillRef idx="0"/>
          <a:effectRef idx="0"/>
          <a:fontRef idx="minor"/>
        </p:style>
      </p:sp>
      <p:sp>
        <p:nvSpPr>
          <p:cNvPr id="140" name="Textfeld 22"/>
          <p:cNvSpPr/>
          <p:nvPr/>
        </p:nvSpPr>
        <p:spPr>
          <a:xfrm>
            <a:off x="228600" y="1418400"/>
            <a:ext cx="20412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8d1d75"/>
                </a:solidFill>
                <a:latin typeface="Arial"/>
                <a:ea typeface="DejaVu Sans"/>
              </a:rPr>
              <a:t>Taubert liver sequencing</a:t>
            </a:r>
            <a:r>
              <a:rPr b="0" lang="de-DE" sz="1800" spc="-1" strike="noStrike">
                <a:solidFill>
                  <a:srgbClr val="000000"/>
                </a:solidFill>
                <a:latin typeface="Arial"/>
                <a:ea typeface="DejaVu Sans"/>
              </a:rPr>
              <a:t> data</a:t>
            </a:r>
            <a:endParaRPr b="0" lang="en-US" sz="1800" spc="-1" strike="noStrike">
              <a:latin typeface="Arial"/>
            </a:endParaRPr>
          </a:p>
        </p:txBody>
      </p:sp>
      <p:sp>
        <p:nvSpPr>
          <p:cNvPr id="141" name="Textfeld 23"/>
          <p:cNvSpPr/>
          <p:nvPr/>
        </p:nvSpPr>
        <p:spPr>
          <a:xfrm>
            <a:off x="2514600" y="1419120"/>
            <a:ext cx="22082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2a6099"/>
                </a:solidFill>
                <a:latin typeface="Arial"/>
                <a:ea typeface="DejaVu Sans"/>
              </a:rPr>
              <a:t>Mammalian sequencing</a:t>
            </a:r>
            <a:r>
              <a:rPr b="1" lang="de-DE" sz="1800" spc="-1" strike="noStrike">
                <a:solidFill>
                  <a:srgbClr val="8d1d75"/>
                </a:solidFill>
                <a:latin typeface="Arial"/>
                <a:ea typeface="DejaVu Sans"/>
              </a:rPr>
              <a:t> </a:t>
            </a:r>
            <a:r>
              <a:rPr b="0" lang="de-DE" sz="1800" spc="-1" strike="noStrike">
                <a:solidFill>
                  <a:srgbClr val="000000"/>
                </a:solidFill>
                <a:latin typeface="Arial"/>
                <a:ea typeface="DejaVu Sans"/>
              </a:rPr>
              <a:t>data</a:t>
            </a:r>
            <a:endParaRPr b="0" lang="en-US" sz="1800" spc="-1" strike="noStrike">
              <a:latin typeface="Arial"/>
            </a:endParaRPr>
          </a:p>
        </p:txBody>
      </p:sp>
      <p:pic>
        <p:nvPicPr>
          <p:cNvPr id="142" name="" descr=""/>
          <p:cNvPicPr/>
          <p:nvPr/>
        </p:nvPicPr>
        <p:blipFill>
          <a:blip r:embed="rId1"/>
          <a:stretch/>
        </p:blipFill>
        <p:spPr>
          <a:xfrm>
            <a:off x="5277960" y="202320"/>
            <a:ext cx="3631680" cy="4592520"/>
          </a:xfrm>
          <a:prstGeom prst="rect">
            <a:avLst/>
          </a:prstGeom>
          <a:ln w="0">
            <a:noFill/>
          </a:ln>
        </p:spPr>
      </p:pic>
      <p:pic>
        <p:nvPicPr>
          <p:cNvPr id="143" name="Grafik 8" descr=""/>
          <p:cNvPicPr/>
          <p:nvPr/>
        </p:nvPicPr>
        <p:blipFill>
          <a:blip r:embed="rId2"/>
          <a:stretch/>
        </p:blipFill>
        <p:spPr>
          <a:xfrm>
            <a:off x="8686800" y="4343400"/>
            <a:ext cx="283320" cy="246600"/>
          </a:xfrm>
          <a:prstGeom prst="rect">
            <a:avLst/>
          </a:prstGeom>
          <a:ln w="0">
            <a:noFill/>
          </a:ln>
        </p:spPr>
      </p:pic>
      <p:grpSp>
        <p:nvGrpSpPr>
          <p:cNvPr id="144" name=""/>
          <p:cNvGrpSpPr/>
          <p:nvPr/>
        </p:nvGrpSpPr>
        <p:grpSpPr>
          <a:xfrm>
            <a:off x="2514600" y="2743200"/>
            <a:ext cx="1594800" cy="1137600"/>
            <a:chOff x="2514600" y="2743200"/>
            <a:chExt cx="1594800" cy="1137600"/>
          </a:xfrm>
        </p:grpSpPr>
        <p:pic>
          <p:nvPicPr>
            <p:cNvPr id="145" name="" descr=""/>
            <p:cNvPicPr/>
            <p:nvPr/>
          </p:nvPicPr>
          <p:blipFill>
            <a:blip r:embed="rId3"/>
            <a:stretch/>
          </p:blipFill>
          <p:spPr>
            <a:xfrm>
              <a:off x="2971800" y="2743200"/>
              <a:ext cx="1137600" cy="1137600"/>
            </a:xfrm>
            <a:prstGeom prst="rect">
              <a:avLst/>
            </a:prstGeom>
            <a:ln w="0">
              <a:noFill/>
            </a:ln>
          </p:spPr>
        </p:pic>
        <p:sp>
          <p:nvSpPr>
            <p:cNvPr id="146" name=""/>
            <p:cNvSpPr/>
            <p:nvPr/>
          </p:nvSpPr>
          <p:spPr>
            <a:xfrm>
              <a:off x="2514600" y="2743200"/>
              <a:ext cx="1366200" cy="1137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SRA</a:t>
              </a:r>
              <a:endParaRPr b="0" lang="en-US" sz="1800" spc="-1" strike="noStrike">
                <a:latin typeface="Arial"/>
              </a:endParaRPr>
            </a:p>
          </p:txBody>
        </p:sp>
      </p:grpSp>
      <p:pic>
        <p:nvPicPr>
          <p:cNvPr id="147" name="" descr=""/>
          <p:cNvPicPr/>
          <p:nvPr/>
        </p:nvPicPr>
        <p:blipFill>
          <a:blip r:embed="rId4"/>
          <a:stretch/>
        </p:blipFill>
        <p:spPr>
          <a:xfrm>
            <a:off x="685800" y="2972520"/>
            <a:ext cx="812880" cy="908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6"/>
          <p:cNvSpPr/>
          <p:nvPr/>
        </p:nvSpPr>
        <p:spPr>
          <a:xfrm>
            <a:off x="686160" y="57312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VirusHunterGatherer hittables</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pic>
        <p:nvPicPr>
          <p:cNvPr id="149" name="Grafik 1" descr=""/>
          <p:cNvPicPr/>
          <p:nvPr/>
        </p:nvPicPr>
        <p:blipFill>
          <a:blip r:embed="rId1"/>
          <a:stretch/>
        </p:blipFill>
        <p:spPr>
          <a:xfrm>
            <a:off x="64440" y="981360"/>
            <a:ext cx="4179600" cy="2923560"/>
          </a:xfrm>
          <a:prstGeom prst="rect">
            <a:avLst/>
          </a:prstGeom>
          <a:ln w="0">
            <a:noFill/>
          </a:ln>
        </p:spPr>
      </p:pic>
      <p:pic>
        <p:nvPicPr>
          <p:cNvPr id="150" name="Grafik 2" descr=""/>
          <p:cNvPicPr/>
          <p:nvPr/>
        </p:nvPicPr>
        <p:blipFill>
          <a:blip r:embed="rId2"/>
          <a:stretch/>
        </p:blipFill>
        <p:spPr>
          <a:xfrm>
            <a:off x="4505040" y="981360"/>
            <a:ext cx="4541400" cy="2923560"/>
          </a:xfrm>
          <a:prstGeom prst="rect">
            <a:avLst/>
          </a:prstGeom>
          <a:ln w="0">
            <a:noFill/>
          </a:ln>
        </p:spPr>
      </p:pic>
      <p:sp>
        <p:nvSpPr>
          <p:cNvPr id="151"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152" name="Textfeld 23"/>
          <p:cNvSpPr/>
          <p:nvPr/>
        </p:nvSpPr>
        <p:spPr>
          <a:xfrm>
            <a:off x="505440" y="4311720"/>
            <a:ext cx="6035760" cy="33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7030a0"/>
              </a:buClr>
              <a:buFont typeface="Wingdings" charset="2"/>
              <a:buChar char=""/>
            </a:pPr>
            <a:r>
              <a:rPr b="0" lang="de-DE" sz="1600" spc="-1" strike="noStrike">
                <a:solidFill>
                  <a:srgbClr val="7030a0"/>
                </a:solidFill>
                <a:latin typeface="Arial"/>
                <a:ea typeface="DejaVu Sans"/>
              </a:rPr>
              <a:t>ViralRefSeq_taxonomy processed to extract virus family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6"/>
          <p:cNvSpPr/>
          <p:nvPr/>
        </p:nvSpPr>
        <p:spPr>
          <a:xfrm>
            <a:off x="173160" y="57312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Virusparies</a:t>
            </a:r>
            <a:endParaRPr b="0" lang="en-US" sz="1800" spc="-1" strike="noStrike">
              <a:latin typeface="Arial"/>
            </a:endParaRPr>
          </a:p>
        </p:txBody>
      </p:sp>
      <p:pic>
        <p:nvPicPr>
          <p:cNvPr id="154" name="Grafik 6" descr=""/>
          <p:cNvPicPr/>
          <p:nvPr/>
        </p:nvPicPr>
        <p:blipFill>
          <a:blip r:embed="rId1"/>
          <a:stretch/>
        </p:blipFill>
        <p:spPr>
          <a:xfrm>
            <a:off x="228600" y="1886040"/>
            <a:ext cx="2740680" cy="1769040"/>
          </a:xfrm>
          <a:prstGeom prst="rect">
            <a:avLst/>
          </a:prstGeom>
          <a:ln w="0">
            <a:noFill/>
          </a:ln>
        </p:spPr>
      </p:pic>
      <p:grpSp>
        <p:nvGrpSpPr>
          <p:cNvPr id="155" name=""/>
          <p:cNvGrpSpPr/>
          <p:nvPr/>
        </p:nvGrpSpPr>
        <p:grpSpPr>
          <a:xfrm>
            <a:off x="2971800" y="228600"/>
            <a:ext cx="3426480" cy="2536200"/>
            <a:chOff x="2971800" y="228600"/>
            <a:chExt cx="3426480" cy="2536200"/>
          </a:xfrm>
        </p:grpSpPr>
        <p:sp>
          <p:nvSpPr>
            <p:cNvPr id="156" name=""/>
            <p:cNvSpPr/>
            <p:nvPr/>
          </p:nvSpPr>
          <p:spPr>
            <a:xfrm>
              <a:off x="4114800" y="228600"/>
              <a:ext cx="2283480" cy="454680"/>
            </a:xfrm>
            <a:prstGeom prst="rect">
              <a:avLst/>
            </a:prstGeom>
            <a:solidFill>
              <a:srgbClr val="ffff6d"/>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Import/Export</a:t>
              </a:r>
              <a:endParaRPr b="0" lang="en-US" sz="1800" spc="-1" strike="noStrike">
                <a:latin typeface="Arial"/>
              </a:endParaRPr>
            </a:p>
          </p:txBody>
        </p:sp>
        <p:sp>
          <p:nvSpPr>
            <p:cNvPr id="157" name=""/>
            <p:cNvSpPr/>
            <p:nvPr/>
          </p:nvSpPr>
          <p:spPr>
            <a:xfrm flipV="1">
              <a:off x="2971800" y="451800"/>
              <a:ext cx="1140840" cy="2312280"/>
            </a:xfrm>
            <a:custGeom>
              <a:avLst/>
              <a:gdLst/>
              <a:ahLst/>
              <a:rect l="l" t="t" r="r" b="b"/>
              <a:pathLst>
                <a:path w="21600" h="21600">
                  <a:moveTo>
                    <a:pt x="0" y="0"/>
                  </a:moveTo>
                  <a:lnTo>
                    <a:pt x="21600" y="21600"/>
                  </a:lnTo>
                </a:path>
              </a:pathLst>
            </a:custGeom>
            <a:noFill/>
            <a:ln w="0">
              <a:solidFill>
                <a:srgbClr val="000000"/>
              </a:solidFill>
              <a:tailEnd len="med" type="triangle" w="med"/>
            </a:ln>
          </p:spPr>
          <p:style>
            <a:lnRef idx="0"/>
            <a:fillRef idx="0"/>
            <a:effectRef idx="0"/>
            <a:fontRef idx="minor"/>
          </p:style>
        </p:sp>
      </p:grpSp>
      <p:grpSp>
        <p:nvGrpSpPr>
          <p:cNvPr id="158" name=""/>
          <p:cNvGrpSpPr/>
          <p:nvPr/>
        </p:nvGrpSpPr>
        <p:grpSpPr>
          <a:xfrm>
            <a:off x="2971800" y="914400"/>
            <a:ext cx="3426480" cy="1857240"/>
            <a:chOff x="2971800" y="914400"/>
            <a:chExt cx="3426480" cy="1857240"/>
          </a:xfrm>
        </p:grpSpPr>
        <p:sp>
          <p:nvSpPr>
            <p:cNvPr id="159" name=""/>
            <p:cNvSpPr/>
            <p:nvPr/>
          </p:nvSpPr>
          <p:spPr>
            <a:xfrm>
              <a:off x="4114800" y="914400"/>
              <a:ext cx="2283480" cy="454680"/>
            </a:xfrm>
            <a:prstGeom prst="rect">
              <a:avLst/>
            </a:prstGeom>
            <a:solidFill>
              <a:srgbClr val="ffb66c"/>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Processing</a:t>
              </a:r>
              <a:endParaRPr b="0" lang="en-US" sz="1800" spc="-1" strike="noStrike">
                <a:latin typeface="Arial"/>
              </a:endParaRPr>
            </a:p>
          </p:txBody>
        </p:sp>
        <p:sp>
          <p:nvSpPr>
            <p:cNvPr id="160" name=""/>
            <p:cNvSpPr/>
            <p:nvPr/>
          </p:nvSpPr>
          <p:spPr>
            <a:xfrm flipV="1">
              <a:off x="2971800" y="1143000"/>
              <a:ext cx="1143000" cy="1628640"/>
            </a:xfrm>
            <a:prstGeom prst="line">
              <a:avLst/>
            </a:prstGeom>
            <a:ln w="0">
              <a:solidFill>
                <a:srgbClr val="000000"/>
              </a:solidFill>
              <a:tailEnd len="med" type="triangle" w="med"/>
            </a:ln>
          </p:spPr>
          <p:style>
            <a:lnRef idx="0"/>
            <a:fillRef idx="0"/>
            <a:effectRef idx="0"/>
            <a:fontRef idx="minor"/>
          </p:style>
        </p:sp>
      </p:grpSp>
      <p:grpSp>
        <p:nvGrpSpPr>
          <p:cNvPr id="161" name=""/>
          <p:cNvGrpSpPr/>
          <p:nvPr/>
        </p:nvGrpSpPr>
        <p:grpSpPr>
          <a:xfrm>
            <a:off x="2971800" y="1600200"/>
            <a:ext cx="3426480" cy="1171440"/>
            <a:chOff x="2971800" y="1600200"/>
            <a:chExt cx="3426480" cy="1171440"/>
          </a:xfrm>
        </p:grpSpPr>
        <p:sp>
          <p:nvSpPr>
            <p:cNvPr id="162" name=""/>
            <p:cNvSpPr/>
            <p:nvPr/>
          </p:nvSpPr>
          <p:spPr>
            <a:xfrm>
              <a:off x="4114800" y="1600200"/>
              <a:ext cx="2283480" cy="454680"/>
            </a:xfrm>
            <a:prstGeom prst="rect">
              <a:avLst/>
            </a:prstGeom>
            <a:solidFill>
              <a:srgbClr val="afd095"/>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Summary Statistics</a:t>
              </a:r>
              <a:endParaRPr b="0" lang="en-US" sz="1800" spc="-1" strike="noStrike">
                <a:latin typeface="Arial"/>
              </a:endParaRPr>
            </a:p>
          </p:txBody>
        </p:sp>
        <p:sp>
          <p:nvSpPr>
            <p:cNvPr id="163" name=""/>
            <p:cNvSpPr/>
            <p:nvPr/>
          </p:nvSpPr>
          <p:spPr>
            <a:xfrm flipV="1">
              <a:off x="2971800" y="1828800"/>
              <a:ext cx="1143000" cy="942840"/>
            </a:xfrm>
            <a:prstGeom prst="line">
              <a:avLst/>
            </a:prstGeom>
            <a:ln w="0">
              <a:solidFill>
                <a:srgbClr val="000000"/>
              </a:solidFill>
              <a:tailEnd len="med" type="triangle" w="med"/>
            </a:ln>
          </p:spPr>
          <p:style>
            <a:lnRef idx="0"/>
            <a:fillRef idx="0"/>
            <a:effectRef idx="0"/>
            <a:fontRef idx="minor"/>
          </p:style>
        </p:sp>
      </p:grpSp>
      <p:grpSp>
        <p:nvGrpSpPr>
          <p:cNvPr id="164" name=""/>
          <p:cNvGrpSpPr/>
          <p:nvPr/>
        </p:nvGrpSpPr>
        <p:grpSpPr>
          <a:xfrm>
            <a:off x="2971800" y="2286000"/>
            <a:ext cx="2740680" cy="1369080"/>
            <a:chOff x="2971800" y="2286000"/>
            <a:chExt cx="2740680" cy="1369080"/>
          </a:xfrm>
        </p:grpSpPr>
        <p:pic>
          <p:nvPicPr>
            <p:cNvPr id="165" name="" descr=""/>
            <p:cNvPicPr/>
            <p:nvPr/>
          </p:nvPicPr>
          <p:blipFill>
            <a:blip r:embed="rId2"/>
            <a:stretch/>
          </p:blipFill>
          <p:spPr>
            <a:xfrm>
              <a:off x="4660200" y="2286000"/>
              <a:ext cx="1052280" cy="1369080"/>
            </a:xfrm>
            <a:prstGeom prst="rect">
              <a:avLst/>
            </a:prstGeom>
            <a:ln w="0">
              <a:noFill/>
            </a:ln>
          </p:spPr>
        </p:pic>
        <p:sp>
          <p:nvSpPr>
            <p:cNvPr id="166" name=""/>
            <p:cNvSpPr/>
            <p:nvPr/>
          </p:nvSpPr>
          <p:spPr>
            <a:xfrm>
              <a:off x="2971800" y="2771640"/>
              <a:ext cx="1600200" cy="200160"/>
            </a:xfrm>
            <a:prstGeom prst="line">
              <a:avLst/>
            </a:prstGeom>
            <a:ln w="0">
              <a:solidFill>
                <a:srgbClr val="000000"/>
              </a:solidFill>
              <a:tailEnd len="med" type="triangle" w="med"/>
            </a:ln>
          </p:spPr>
          <p:style>
            <a:lnRef idx="0"/>
            <a:fillRef idx="0"/>
            <a:effectRef idx="0"/>
            <a:fontRef idx="minor"/>
          </p:style>
        </p:sp>
      </p:grpSp>
      <p:grpSp>
        <p:nvGrpSpPr>
          <p:cNvPr id="167" name=""/>
          <p:cNvGrpSpPr/>
          <p:nvPr/>
        </p:nvGrpSpPr>
        <p:grpSpPr>
          <a:xfrm>
            <a:off x="2971800" y="2771640"/>
            <a:ext cx="3426480" cy="2010240"/>
            <a:chOff x="2971800" y="2771640"/>
            <a:chExt cx="3426480" cy="2010240"/>
          </a:xfrm>
        </p:grpSpPr>
        <p:pic>
          <p:nvPicPr>
            <p:cNvPr id="168" name="" descr=""/>
            <p:cNvPicPr/>
            <p:nvPr/>
          </p:nvPicPr>
          <p:blipFill>
            <a:blip r:embed="rId3"/>
            <a:stretch/>
          </p:blipFill>
          <p:spPr>
            <a:xfrm>
              <a:off x="4114800" y="3886200"/>
              <a:ext cx="2283480" cy="895680"/>
            </a:xfrm>
            <a:prstGeom prst="rect">
              <a:avLst/>
            </a:prstGeom>
            <a:ln w="0">
              <a:noFill/>
            </a:ln>
          </p:spPr>
        </p:pic>
        <p:sp>
          <p:nvSpPr>
            <p:cNvPr id="169" name=""/>
            <p:cNvSpPr/>
            <p:nvPr/>
          </p:nvSpPr>
          <p:spPr>
            <a:xfrm>
              <a:off x="2971800" y="2771640"/>
              <a:ext cx="1143000" cy="1571760"/>
            </a:xfrm>
            <a:prstGeom prst="line">
              <a:avLst/>
            </a:prstGeom>
            <a:ln w="0">
              <a:solidFill>
                <a:srgbClr val="000000"/>
              </a:solidFill>
              <a:tailEnd len="med" type="triangle" w="med"/>
            </a:ln>
          </p:spPr>
          <p:style>
            <a:lnRef idx="0"/>
            <a:fillRef idx="0"/>
            <a:effectRef idx="0"/>
            <a:fontRef idx="minor"/>
          </p:style>
        </p:sp>
      </p:grpSp>
      <p:grpSp>
        <p:nvGrpSpPr>
          <p:cNvPr id="170" name=""/>
          <p:cNvGrpSpPr/>
          <p:nvPr/>
        </p:nvGrpSpPr>
        <p:grpSpPr>
          <a:xfrm>
            <a:off x="6631920" y="231120"/>
            <a:ext cx="2509560" cy="4340880"/>
            <a:chOff x="6631920" y="231120"/>
            <a:chExt cx="2509560" cy="4340880"/>
          </a:xfrm>
        </p:grpSpPr>
        <p:sp>
          <p:nvSpPr>
            <p:cNvPr id="171" name=""/>
            <p:cNvSpPr/>
            <p:nvPr/>
          </p:nvSpPr>
          <p:spPr>
            <a:xfrm>
              <a:off x="7086600" y="2260080"/>
              <a:ext cx="2054880" cy="185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Reports</a:t>
              </a:r>
              <a:endParaRPr b="0" lang="en-US" sz="18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endParaRPr b="0" lang="en-US" sz="1400" spc="-1" strike="noStrike">
                <a:latin typeface="Arial"/>
              </a:endParaRPr>
            </a:p>
            <a:p>
              <a:pPr marL="216000" indent="-216000">
                <a:lnSpc>
                  <a:spcPct val="100000"/>
                </a:lnSpc>
                <a:buClr>
                  <a:srgbClr val="000000"/>
                </a:buClr>
                <a:buSzPct val="45000"/>
                <a:buFont typeface="Wingdings" charset="2"/>
                <a:buChar char=""/>
              </a:pPr>
              <a:endParaRPr b="0" lang="en-US" sz="1400" spc="-1" strike="noStrike">
                <a:latin typeface="Arial"/>
              </a:endParaRPr>
            </a:p>
            <a:p>
              <a:pPr>
                <a:lnSpc>
                  <a:spcPct val="100000"/>
                </a:lnSpc>
                <a:buNone/>
              </a:pPr>
              <a:endParaRPr b="0" lang="en-US" sz="1800" spc="-1" strike="noStrike">
                <a:latin typeface="Arial"/>
              </a:endParaRPr>
            </a:p>
          </p:txBody>
        </p:sp>
        <p:sp>
          <p:nvSpPr>
            <p:cNvPr id="172" name=""/>
            <p:cNvSpPr/>
            <p:nvPr/>
          </p:nvSpPr>
          <p:spPr>
            <a:xfrm>
              <a:off x="6631920" y="231120"/>
              <a:ext cx="226080" cy="434088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790920" y="1843920"/>
            <a:ext cx="7547400" cy="61272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Taubert data</a:t>
            </a:r>
            <a:endParaRPr b="0" lang="en-US" sz="4400" spc="-1" strike="noStrike">
              <a:latin typeface="Arial"/>
            </a:endParaRPr>
          </a:p>
        </p:txBody>
      </p:sp>
      <p:sp>
        <p:nvSpPr>
          <p:cNvPr id="174" name="Rechteck 61"/>
          <p:cNvSpPr/>
          <p:nvPr/>
        </p:nvSpPr>
        <p:spPr>
          <a:xfrm>
            <a:off x="1600200" y="3200400"/>
            <a:ext cx="6390360" cy="903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Taubert – Department of Gastroenterology,Hepatology, Infectious Diseases and Endocrinology.</a:t>
            </a:r>
            <a:endParaRPr b="0" lang="en-US" sz="1600" spc="-1" strike="noStrike">
              <a:solidFill>
                <a:srgbClr val="2a6099"/>
              </a:solidFill>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Local files from Taubert.</a:t>
            </a:r>
            <a:endParaRPr b="0" lang="en-US" sz="1600" spc="-1" strike="noStrike">
              <a:solidFill>
                <a:srgbClr val="2a6099"/>
              </a:solidFill>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Samples: RNA sequencing data from liver transplant patient samples.</a:t>
            </a:r>
            <a:endParaRPr b="0" lang="en-US" sz="1600" spc="-1" strike="noStrike">
              <a:solidFill>
                <a:srgbClr val="2a6099"/>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6"/>
          <p:cNvSpPr/>
          <p:nvPr/>
        </p:nvSpPr>
        <p:spPr>
          <a:xfrm>
            <a:off x="686160" y="57312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Taubert data – liver sequencing data</a:t>
            </a:r>
            <a:endParaRPr b="0" lang="en-US" sz="1800" spc="-1" strike="noStrike">
              <a:latin typeface="Arial"/>
            </a:endParaRPr>
          </a:p>
        </p:txBody>
      </p:sp>
      <p:pic>
        <p:nvPicPr>
          <p:cNvPr id="176" name="Grafik 2" descr=""/>
          <p:cNvPicPr/>
          <p:nvPr/>
        </p:nvPicPr>
        <p:blipFill>
          <a:blip r:embed="rId1"/>
          <a:stretch/>
        </p:blipFill>
        <p:spPr>
          <a:xfrm>
            <a:off x="686160" y="917640"/>
            <a:ext cx="5432040" cy="3846960"/>
          </a:xfrm>
          <a:prstGeom prst="rect">
            <a:avLst/>
          </a:prstGeom>
          <a:ln w="0">
            <a:noFill/>
          </a:ln>
        </p:spPr>
      </p:pic>
      <p:sp>
        <p:nvSpPr>
          <p:cNvPr id="177" name=""/>
          <p:cNvSpPr/>
          <p:nvPr/>
        </p:nvSpPr>
        <p:spPr>
          <a:xfrm>
            <a:off x="6172200" y="969480"/>
            <a:ext cx="2742120" cy="1544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400" spc="-1" strike="noStrike">
                <a:solidFill>
                  <a:srgbClr val="000000"/>
                </a:solidFill>
                <a:latin typeface="Arial"/>
                <a:ea typeface="DejaVu Sans"/>
              </a:rPr>
              <a:t>Liver samples categorized into groups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T-cell mediated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Antibody-mediated rejection.</a:t>
            </a:r>
            <a:endParaRPr b="0" lang="en-US" sz="1400" spc="-1" strike="noStrike">
              <a:latin typeface="Arial"/>
            </a:endParaRPr>
          </a:p>
          <a:p>
            <a:pPr>
              <a:lnSpc>
                <a:spcPct val="100000"/>
              </a:lnSpc>
              <a:buNone/>
            </a:pPr>
            <a:endParaRPr b="0" lang="en-US" sz="1800" spc="-1" strike="noStrike">
              <a:latin typeface="Arial"/>
            </a:endParaRPr>
          </a:p>
        </p:txBody>
      </p:sp>
      <p:sp>
        <p:nvSpPr>
          <p:cNvPr id="178" name=""/>
          <p:cNvSpPr/>
          <p:nvPr/>
        </p:nvSpPr>
        <p:spPr>
          <a:xfrm>
            <a:off x="6119280" y="2743200"/>
            <a:ext cx="2795040" cy="205632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just">
              <a:lnSpc>
                <a:spcPct val="100000"/>
              </a:lnSpc>
              <a:buNone/>
            </a:pPr>
            <a:r>
              <a:rPr b="0" lang="en-US" sz="1400" spc="-1" strike="noStrike">
                <a:solidFill>
                  <a:srgbClr val="000000"/>
                </a:solidFill>
                <a:latin typeface="Arial"/>
                <a:ea typeface="DejaVu Sans"/>
              </a:rPr>
              <a:t>Taubert proposed reasons for liver rejection independent of viruses.</a:t>
            </a: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r>
              <a:rPr b="1" lang="en-US" sz="1400" spc="-1" strike="noStrike">
                <a:solidFill>
                  <a:srgbClr val="bf0041"/>
                </a:solidFill>
                <a:latin typeface="Arial"/>
                <a:ea typeface="DejaVu Sans"/>
              </a:rPr>
              <a:t>Goal</a:t>
            </a:r>
            <a:r>
              <a:rPr b="1" lang="en-US" sz="1400" spc="-1" strike="noStrike">
                <a:solidFill>
                  <a:srgbClr val="8d281e"/>
                </a:solidFill>
                <a:latin typeface="Arial"/>
                <a:ea typeface="DejaVu Sans"/>
              </a:rPr>
              <a:t>:</a:t>
            </a:r>
            <a:endParaRPr b="0" lang="en-US" sz="1400" spc="-1" strike="noStrike">
              <a:latin typeface="Arial"/>
            </a:endParaRPr>
          </a:p>
          <a:p>
            <a:pPr algn="ctr">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Analysis aimed to explore the potential involvement of viruses.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feld 5"/>
          <p:cNvSpPr/>
          <p:nvPr/>
        </p:nvSpPr>
        <p:spPr>
          <a:xfrm>
            <a:off x="228600" y="2057400"/>
            <a:ext cx="4111200" cy="2282400"/>
          </a:xfrm>
          <a:prstGeom prst="rect">
            <a:avLst/>
          </a:prstGeom>
          <a:noFill/>
          <a:ln w="0">
            <a:noFill/>
          </a:ln>
        </p:spPr>
        <p:style>
          <a:lnRef idx="0"/>
          <a:fillRef idx="0"/>
          <a:effectRef idx="0"/>
          <a:fontRef idx="minor"/>
        </p:style>
      </p:sp>
      <p:pic>
        <p:nvPicPr>
          <p:cNvPr id="180" name="" descr=""/>
          <p:cNvPicPr/>
          <p:nvPr/>
        </p:nvPicPr>
        <p:blipFill>
          <a:blip r:embed="rId1"/>
          <a:stretch/>
        </p:blipFill>
        <p:spPr>
          <a:xfrm>
            <a:off x="5029200" y="0"/>
            <a:ext cx="3196800" cy="4797360"/>
          </a:xfrm>
          <a:prstGeom prst="rect">
            <a:avLst/>
          </a:prstGeom>
          <a:ln w="0">
            <a:noFill/>
          </a:ln>
        </p:spPr>
      </p:pic>
      <p:grpSp>
        <p:nvGrpSpPr>
          <p:cNvPr id="181" name=""/>
          <p:cNvGrpSpPr/>
          <p:nvPr/>
        </p:nvGrpSpPr>
        <p:grpSpPr>
          <a:xfrm>
            <a:off x="0" y="914400"/>
            <a:ext cx="3196800" cy="682200"/>
            <a:chOff x="0" y="914400"/>
            <a:chExt cx="3196800" cy="682200"/>
          </a:xfrm>
        </p:grpSpPr>
        <p:sp>
          <p:nvSpPr>
            <p:cNvPr id="182" name=""/>
            <p:cNvSpPr/>
            <p:nvPr/>
          </p:nvSpPr>
          <p:spPr>
            <a:xfrm>
              <a:off x="0" y="914400"/>
              <a:ext cx="1139400" cy="68220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Liver sequencing data: 557 FASTQ files</a:t>
              </a:r>
              <a:endParaRPr b="0" lang="en-US" sz="1200" spc="-1" strike="noStrike">
                <a:latin typeface="Arial"/>
              </a:endParaRPr>
            </a:p>
          </p:txBody>
        </p:sp>
        <p:sp>
          <p:nvSpPr>
            <p:cNvPr id="183" name=""/>
            <p:cNvSpPr/>
            <p:nvPr/>
          </p:nvSpPr>
          <p:spPr>
            <a:xfrm>
              <a:off x="1828800" y="914400"/>
              <a:ext cx="1368000" cy="682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84" name=""/>
            <p:cNvSpPr/>
            <p:nvPr/>
          </p:nvSpPr>
          <p:spPr>
            <a:xfrm>
              <a:off x="1143000" y="1143000"/>
              <a:ext cx="682200" cy="2250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185" name=""/>
          <p:cNvSpPr/>
          <p:nvPr/>
        </p:nvSpPr>
        <p:spPr>
          <a:xfrm>
            <a:off x="3200400" y="1143000"/>
            <a:ext cx="1600200" cy="360"/>
          </a:xfrm>
          <a:prstGeom prst="line">
            <a:avLst/>
          </a:prstGeom>
          <a:ln w="19080">
            <a:solidFill>
              <a:srgbClr val="1c1c1c"/>
            </a:solidFill>
            <a:round/>
            <a:tailEnd len="med" type="triangle" w="med"/>
          </a:ln>
        </p:spPr>
        <p:style>
          <a:lnRef idx="0"/>
          <a:fillRef idx="0"/>
          <a:effectRef idx="0"/>
          <a:fontRef idx="minor"/>
        </p:style>
      </p:sp>
      <p:sp>
        <p:nvSpPr>
          <p:cNvPr id="186" name="PlaceHolder 13"/>
          <p:cNvSpPr/>
          <p:nvPr/>
        </p:nvSpPr>
        <p:spPr>
          <a:xfrm>
            <a:off x="10800" y="22824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 -  Distribution of viral reference</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E-values</a:t>
            </a:r>
            <a:endParaRPr b="0" lang="en-US" sz="1800" spc="-1" strike="noStrike">
              <a:latin typeface="Arial"/>
            </a:endParaRPr>
          </a:p>
        </p:txBody>
      </p:sp>
      <p:sp>
        <p:nvSpPr>
          <p:cNvPr id="187" name=""/>
          <p:cNvSpPr/>
          <p:nvPr/>
        </p:nvSpPr>
        <p:spPr>
          <a:xfrm>
            <a:off x="3196800" y="685800"/>
            <a:ext cx="1664640" cy="257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188" name=""/>
          <p:cNvSpPr/>
          <p:nvPr/>
        </p:nvSpPr>
        <p:spPr>
          <a:xfrm>
            <a:off x="228600" y="1828800"/>
            <a:ext cx="4339800" cy="3355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Screening for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Small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5 (0.89%)</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4</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 (0)</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Large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165 (29.62%)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142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8 (2)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RNA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17 (3.05%)</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13</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31 (4)</a:t>
            </a: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6"/>
          <p:cNvSpPr/>
          <p:nvPr/>
        </p:nvSpPr>
        <p:spPr>
          <a:xfrm>
            <a:off x="173160" y="57312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significant hits in</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VirusHunter</a:t>
            </a:r>
            <a:endParaRPr b="0" lang="en-US" sz="1800" spc="-1" strike="noStrike">
              <a:latin typeface="Arial"/>
            </a:endParaRPr>
          </a:p>
        </p:txBody>
      </p:sp>
      <p:pic>
        <p:nvPicPr>
          <p:cNvPr id="190" name="" descr=""/>
          <p:cNvPicPr/>
          <p:nvPr/>
        </p:nvPicPr>
        <p:blipFill>
          <a:blip r:embed="rId1"/>
          <a:stretch/>
        </p:blipFill>
        <p:spPr>
          <a:xfrm>
            <a:off x="2514600" y="228600"/>
            <a:ext cx="6451200" cy="44650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6"/>
          <p:cNvSpPr/>
          <p:nvPr/>
        </p:nvSpPr>
        <p:spPr>
          <a:xfrm>
            <a:off x="173160" y="57312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192" name="" descr=""/>
          <p:cNvPicPr/>
          <p:nvPr/>
        </p:nvPicPr>
        <p:blipFill>
          <a:blip r:embed="rId1"/>
          <a:stretch/>
        </p:blipFill>
        <p:spPr>
          <a:xfrm>
            <a:off x="2514600" y="149400"/>
            <a:ext cx="6397200" cy="4427640"/>
          </a:xfrm>
          <a:prstGeom prst="rect">
            <a:avLst/>
          </a:prstGeom>
          <a:ln w="0">
            <a:noFill/>
          </a:ln>
        </p:spPr>
      </p:pic>
      <p:grpSp>
        <p:nvGrpSpPr>
          <p:cNvPr id="193" name=""/>
          <p:cNvGrpSpPr/>
          <p:nvPr/>
        </p:nvGrpSpPr>
        <p:grpSpPr>
          <a:xfrm>
            <a:off x="457200" y="1371600"/>
            <a:ext cx="1368000" cy="3196800"/>
            <a:chOff x="457200" y="1371600"/>
            <a:chExt cx="1368000" cy="3196800"/>
          </a:xfrm>
        </p:grpSpPr>
        <p:sp>
          <p:nvSpPr>
            <p:cNvPr id="194" name=""/>
            <p:cNvSpPr/>
            <p:nvPr/>
          </p:nvSpPr>
          <p:spPr>
            <a:xfrm>
              <a:off x="457200" y="1371600"/>
              <a:ext cx="1368000" cy="68220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195" name=""/>
            <p:cNvSpPr/>
            <p:nvPr/>
          </p:nvSpPr>
          <p:spPr>
            <a:xfrm>
              <a:off x="457200" y="2743200"/>
              <a:ext cx="1368000" cy="682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96" name=""/>
            <p:cNvSpPr/>
            <p:nvPr/>
          </p:nvSpPr>
          <p:spPr>
            <a:xfrm>
              <a:off x="457200" y="3886200"/>
              <a:ext cx="1368000" cy="68220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197" name=""/>
            <p:cNvSpPr/>
            <p:nvPr/>
          </p:nvSpPr>
          <p:spPr>
            <a:xfrm>
              <a:off x="914400" y="2057400"/>
              <a:ext cx="453600" cy="68220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198" name=""/>
            <p:cNvSpPr/>
            <p:nvPr/>
          </p:nvSpPr>
          <p:spPr>
            <a:xfrm>
              <a:off x="914400" y="3429000"/>
              <a:ext cx="453600" cy="45360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6"/>
          <p:cNvSpPr/>
          <p:nvPr/>
        </p:nvSpPr>
        <p:spPr>
          <a:xfrm>
            <a:off x="173160" y="57312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subjects </a:t>
            </a:r>
            <a:endParaRPr b="0" lang="en-US" sz="1800" spc="-1" strike="noStrike">
              <a:latin typeface="Arial"/>
            </a:endParaRPr>
          </a:p>
        </p:txBody>
      </p:sp>
      <p:pic>
        <p:nvPicPr>
          <p:cNvPr id="200" name="" descr=""/>
          <p:cNvPicPr/>
          <p:nvPr/>
        </p:nvPicPr>
        <p:blipFill>
          <a:blip r:embed="rId1"/>
          <a:stretch/>
        </p:blipFill>
        <p:spPr>
          <a:xfrm>
            <a:off x="2451960" y="573120"/>
            <a:ext cx="5721480" cy="39913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5"/>
          <p:cNvSpPr/>
          <p:nvPr/>
        </p:nvSpPr>
        <p:spPr>
          <a:xfrm>
            <a:off x="173160" y="57348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Summary</a:t>
            </a:r>
            <a:endParaRPr b="0" lang="en-US" sz="1800" spc="-1" strike="noStrike">
              <a:latin typeface="Arial"/>
            </a:endParaRPr>
          </a:p>
        </p:txBody>
      </p:sp>
      <p:sp>
        <p:nvSpPr>
          <p:cNvPr id="202" name=""/>
          <p:cNvSpPr/>
          <p:nvPr/>
        </p:nvSpPr>
        <p:spPr>
          <a:xfrm>
            <a:off x="457200" y="1215360"/>
            <a:ext cx="7765200" cy="4492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Analysis summary</a:t>
            </a:r>
            <a:r>
              <a:rPr b="0" lang="en-US" sz="1600" spc="-1" strike="noStrike">
                <a:solidFill>
                  <a:srgbClr val="000000"/>
                </a:solidFill>
                <a:latin typeface="Arial"/>
                <a:ea typeface="DejaVu Sans"/>
              </a:rPr>
              <a:t>: Completed analysis of Taubert data for small DNA, large DNA, and RNA viruses.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Data overview</a:t>
            </a:r>
            <a:r>
              <a:rPr b="0" lang="en-US" sz="1600" spc="-1" strike="noStrike">
                <a:solidFill>
                  <a:srgbClr val="000000"/>
                </a:solidFill>
                <a:latin typeface="Arial"/>
                <a:ea typeface="DejaVu Sans"/>
              </a:rPr>
              <a:t>: Out of 557 FASTQ files, only a maximum of 6 files returned assembled contigs.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Significance threshold</a:t>
            </a:r>
            <a:r>
              <a:rPr b="0" lang="en-US" sz="1600" spc="-1" strike="noStrike">
                <a:solidFill>
                  <a:srgbClr val="000000"/>
                </a:solidFill>
                <a:latin typeface="Arial"/>
                <a:ea typeface="DejaVu Sans"/>
              </a:rPr>
              <a:t>: Significant results were close to the E-value cutoff of 1e-5.</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Contig lengths</a:t>
            </a:r>
            <a:r>
              <a:rPr b="0" lang="en-US" sz="1600" spc="-1" strike="noStrike">
                <a:solidFill>
                  <a:srgbClr val="000000"/>
                </a:solidFill>
                <a:latin typeface="Arial"/>
                <a:ea typeface="DejaVu Sans"/>
              </a:rPr>
              <a:t>: Identified contigs were all below 300 nt.</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No conclusive evidence</a:t>
            </a:r>
            <a:r>
              <a:rPr b="0" lang="en-US" sz="1600" spc="-1" strike="noStrike">
                <a:solidFill>
                  <a:srgbClr val="000000"/>
                </a:solidFill>
                <a:latin typeface="Arial"/>
                <a:ea typeface="DejaVu Sans"/>
              </a:rPr>
              <a:t> links viral infections to liver rejection.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8000" cy="296640"/>
          </a:xfrm>
          <a:prstGeom prst="rect">
            <a:avLst/>
          </a:prstGeom>
          <a:noFill/>
          <a:ln w="0">
            <a:noFill/>
          </a:ln>
        </p:spPr>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Characterzation of the virome,VirusHunterGatherer and Virusparies - Outline</a:t>
            </a:r>
            <a:endParaRPr b="0" lang="en-US" sz="1800" spc="-1" strike="noStrike">
              <a:latin typeface="Arial"/>
            </a:endParaRPr>
          </a:p>
        </p:txBody>
      </p:sp>
      <p:sp>
        <p:nvSpPr>
          <p:cNvPr id="100" name="PlaceHolder 12"/>
          <p:cNvSpPr/>
          <p:nvPr/>
        </p:nvSpPr>
        <p:spPr>
          <a:xfrm>
            <a:off x="457200" y="1143000"/>
            <a:ext cx="7761960" cy="2373840"/>
          </a:xfrm>
          <a:prstGeom prst="rect">
            <a:avLst/>
          </a:prstGeom>
          <a:noFill/>
          <a:ln w="0">
            <a:noFill/>
          </a:ln>
        </p:spPr>
        <p:style>
          <a:lnRef idx="0"/>
          <a:fillRef idx="0"/>
          <a:effectRef idx="0"/>
          <a:fontRef idx="minor"/>
        </p:style>
        <p:txBody>
          <a:bodyPr numCol="1" spcCol="0" lIns="0" rIns="0" tIns="0" bIns="0" anchor="t">
            <a:noAutofit/>
          </a:bodyPr>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Introduction</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Background: Importance of virus discovery</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History of virus discovery</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Goals</a:t>
            </a:r>
            <a:endParaRPr b="0" lang="en-US" sz="800" spc="-1" strike="noStrike">
              <a:latin typeface="Arial"/>
            </a:endParaRPr>
          </a:p>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VirusHunterGatherer and Virusparies</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Workflow</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Hittables</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Virusparies</a:t>
            </a:r>
            <a:endParaRPr b="0" lang="en-US" sz="800" spc="-1" strike="noStrike">
              <a:latin typeface="Arial"/>
            </a:endParaRPr>
          </a:p>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Taubert</a:t>
            </a:r>
            <a:endParaRPr b="0" lang="en-US" sz="800" spc="-1" strike="noStrike">
              <a:latin typeface="Arial"/>
            </a:endParaRPr>
          </a:p>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Assembled sequences in mammalian samples</a:t>
            </a:r>
            <a:endParaRPr b="0" lang="en-US" sz="800" spc="-1" strike="noStrike">
              <a:latin typeface="Arial"/>
            </a:endParaRPr>
          </a:p>
          <a:p>
            <a:pPr>
              <a:lnSpc>
                <a:spcPct val="100000"/>
              </a:lnSpc>
              <a:spcBef>
                <a:spcPts val="1134"/>
              </a:spcBef>
              <a:buNone/>
              <a:tabLst>
                <a:tab algn="l" pos="0"/>
              </a:tabLst>
            </a:pPr>
            <a:r>
              <a:rPr b="1" lang="en-US" sz="800" spc="-1" strike="noStrike">
                <a:solidFill>
                  <a:srgbClr val="000000"/>
                </a:solidFill>
                <a:latin typeface="Arial"/>
                <a:ea typeface="DejaVu Sans"/>
              </a:rPr>
              <a:t>    </a:t>
            </a:r>
            <a:r>
              <a:rPr b="1" lang="en-US" sz="800" spc="-1" strike="noStrike">
                <a:solidFill>
                  <a:srgbClr val="000000"/>
                </a:solidFill>
                <a:latin typeface="Arial"/>
                <a:ea typeface="DejaVu Sans"/>
              </a:rPr>
              <a:t>5.        Conclusion and outlook</a:t>
            </a:r>
            <a:endParaRPr b="0" lang="en-US" sz="800" spc="-1" strike="noStrike">
              <a:latin typeface="Arial"/>
            </a:endParaRPr>
          </a:p>
          <a:p>
            <a:pPr marL="864000">
              <a:lnSpc>
                <a:spcPct val="100000"/>
              </a:lnSpc>
              <a:spcBef>
                <a:spcPts val="1134"/>
              </a:spcBef>
              <a:buNone/>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790920" y="1843920"/>
            <a:ext cx="7547400" cy="61272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Mammalian data</a:t>
            </a:r>
            <a:endParaRPr b="0" lang="en-US" sz="4400" spc="-1" strike="noStrike">
              <a:latin typeface="Arial"/>
            </a:endParaRPr>
          </a:p>
        </p:txBody>
      </p:sp>
      <p:sp>
        <p:nvSpPr>
          <p:cNvPr id="204" name="Rechteck 61"/>
          <p:cNvSpPr/>
          <p:nvPr/>
        </p:nvSpPr>
        <p:spPr>
          <a:xfrm>
            <a:off x="1600200" y="3200400"/>
            <a:ext cx="6390360" cy="903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SRA </a:t>
            </a:r>
            <a:r>
              <a:rPr b="1" i="1" lang="en-US" sz="1600" spc="-1" strike="noStrike">
                <a:solidFill>
                  <a:srgbClr val="2a6099"/>
                </a:solidFill>
                <a:latin typeface="Arial"/>
                <a:ea typeface="DejaVu Sans"/>
              </a:rPr>
              <a:t>IDs re-</a:t>
            </a:r>
            <a:r>
              <a:rPr b="1" i="1" lang="en-US" sz="1600" spc="-1" strike="noStrike">
                <a:solidFill>
                  <a:srgbClr val="2a6099"/>
                </a:solidFill>
                <a:latin typeface="Arial"/>
                <a:ea typeface="DejaVu Sans"/>
              </a:rPr>
              <a:t>exami</a:t>
            </a:r>
            <a:r>
              <a:rPr b="1" i="1" lang="en-US" sz="1600" spc="-1" strike="noStrike">
                <a:solidFill>
                  <a:srgbClr val="2a6099"/>
                </a:solidFill>
                <a:latin typeface="Arial"/>
                <a:ea typeface="DejaVu Sans"/>
              </a:rPr>
              <a:t>ned </a:t>
            </a:r>
            <a:r>
              <a:rPr b="1" i="1" lang="en-US" sz="1600" spc="-1" strike="noStrike">
                <a:solidFill>
                  <a:srgbClr val="2a6099"/>
                </a:solidFill>
                <a:latin typeface="Arial"/>
                <a:ea typeface="DejaVu Sans"/>
              </a:rPr>
              <a:t>from </a:t>
            </a:r>
            <a:r>
              <a:rPr b="1" i="1" lang="en-US" sz="1600" spc="-1" strike="noStrike">
                <a:solidFill>
                  <a:srgbClr val="2a6099"/>
                </a:solidFill>
                <a:latin typeface="Arial"/>
                <a:ea typeface="DejaVu Sans"/>
              </a:rPr>
              <a:t>existin</a:t>
            </a:r>
            <a:r>
              <a:rPr b="1" i="1" lang="en-US" sz="1600" spc="-1" strike="noStrike">
                <a:solidFill>
                  <a:srgbClr val="2a6099"/>
                </a:solidFill>
                <a:latin typeface="Arial"/>
                <a:ea typeface="DejaVu Sans"/>
              </a:rPr>
              <a:t>g </a:t>
            </a:r>
            <a:r>
              <a:rPr b="1" i="1" lang="en-US" sz="1600" spc="-1" strike="noStrike">
                <a:solidFill>
                  <a:srgbClr val="2a6099"/>
                </a:solidFill>
                <a:latin typeface="Arial"/>
                <a:ea typeface="DejaVu Sans"/>
              </a:rPr>
              <a:t>hittabl</a:t>
            </a:r>
            <a:r>
              <a:rPr b="1" i="1" lang="en-US" sz="1600" spc="-1" strike="noStrike">
                <a:solidFill>
                  <a:srgbClr val="2a6099"/>
                </a:solidFill>
                <a:latin typeface="Arial"/>
                <a:ea typeface="DejaVu Sans"/>
              </a:rPr>
              <a:t>e.</a:t>
            </a:r>
            <a:endParaRPr b="0" lang="en-US" sz="1600" spc="-1" strike="noStrike">
              <a:solidFill>
                <a:srgbClr val="2a6099"/>
              </a:solidFill>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RNA </a:t>
            </a:r>
            <a:r>
              <a:rPr b="1" i="1" lang="en-US" sz="1600" spc="-1" strike="noStrike">
                <a:solidFill>
                  <a:srgbClr val="2a6099"/>
                </a:solidFill>
                <a:latin typeface="Arial"/>
                <a:ea typeface="DejaVu Sans"/>
              </a:rPr>
              <a:t>viruse</a:t>
            </a:r>
            <a:r>
              <a:rPr b="1" i="1" lang="en-US" sz="1600" spc="-1" strike="noStrike">
                <a:solidFill>
                  <a:srgbClr val="2a6099"/>
                </a:solidFill>
                <a:latin typeface="Arial"/>
                <a:ea typeface="DejaVu Sans"/>
              </a:rPr>
              <a:t>s only.</a:t>
            </a:r>
            <a:endParaRPr b="0" lang="en-US" sz="1600" spc="-1" strike="noStrike">
              <a:solidFill>
                <a:srgbClr val="2a6099"/>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6"/>
          <p:cNvSpPr/>
          <p:nvPr/>
        </p:nvSpPr>
        <p:spPr>
          <a:xfrm>
            <a:off x="686160" y="57312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 - Screening for RNA viruses in mammalian SRA data</a:t>
            </a:r>
            <a:endParaRPr b="0" lang="en-US" sz="1800" spc="-1" strike="noStrike">
              <a:latin typeface="Arial"/>
            </a:endParaRPr>
          </a:p>
        </p:txBody>
      </p:sp>
      <p:sp>
        <p:nvSpPr>
          <p:cNvPr id="206" name="Textfeld 6"/>
          <p:cNvSpPr/>
          <p:nvPr/>
        </p:nvSpPr>
        <p:spPr>
          <a:xfrm>
            <a:off x="686160" y="1241640"/>
            <a:ext cx="3372120" cy="270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Existing Hittable:</a:t>
            </a:r>
            <a:endParaRPr b="0" lang="en-US" sz="1800" spc="-1" strike="noStrike">
              <a:latin typeface="Arial"/>
            </a:endParaRPr>
          </a:p>
          <a:p>
            <a:pPr marL="285840" indent="-285840">
              <a:lnSpc>
                <a:spcPct val="100000"/>
              </a:lnSpc>
              <a:buClr>
                <a:srgbClr val="000000"/>
              </a:buClr>
              <a:buFont typeface="Arial"/>
              <a:buChar char="•"/>
            </a:pPr>
            <a:r>
              <a:rPr b="0" lang="de-DE" sz="1600" spc="-1" strike="noStrike">
                <a:solidFill>
                  <a:srgbClr val="000000"/>
                </a:solidFill>
                <a:latin typeface="Arial"/>
                <a:ea typeface="DejaVu Sans"/>
              </a:rPr>
              <a:t>34.337 unique SRA Ids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de-DE" sz="1800" spc="-1" strike="noStrike">
                <a:solidFill>
                  <a:srgbClr val="000000"/>
                </a:solidFill>
                <a:latin typeface="Arial"/>
                <a:ea typeface="DejaVu Sans"/>
              </a:rPr>
              <a:t>Filtered based on:</a:t>
            </a:r>
            <a:endParaRPr b="0" lang="en-US" sz="18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'num_hits' &gt; 4</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'ViralRefSeq_E' &lt; 1e-5</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'ViralRefSeq_ident' &lt; 90</a:t>
            </a:r>
            <a:br>
              <a:rPr sz="1800"/>
            </a:br>
            <a:r>
              <a:rPr b="0" lang="pt-BR"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07" name="Textfeld 8"/>
          <p:cNvSpPr/>
          <p:nvPr/>
        </p:nvSpPr>
        <p:spPr>
          <a:xfrm>
            <a:off x="5174280" y="1115280"/>
            <a:ext cx="3574800" cy="3408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Selected profiles:</a:t>
            </a:r>
            <a:endParaRPr b="0" lang="en-US" sz="18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Flavi_RdRp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Hepe-Virga_RdRp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Negative_Bunya-Arena_RdRp </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Negative_Mono-Chu_RdRp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Negative_Orthomyxo_RdRp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Nido_NiRAN</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NidoAstro_RdRp</a:t>
            </a:r>
            <a:br>
              <a:rPr sz="1800"/>
            </a:br>
            <a:r>
              <a:rPr b="0" lang="de-DE" sz="1800" spc="-1" strike="noStrike">
                <a:solidFill>
                  <a:srgbClr val="000000"/>
                </a:solidFill>
                <a:latin typeface="Arial"/>
                <a:ea typeface="DejaVu Sans"/>
              </a:rPr>
              <a:t> </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endParaRPr b="0" lang="en-US" sz="1800" spc="-1" strike="noStrike">
              <a:latin typeface="Arial"/>
            </a:endParaRPr>
          </a:p>
        </p:txBody>
      </p:sp>
      <p:pic>
        <p:nvPicPr>
          <p:cNvPr id="208" name="" descr=""/>
          <p:cNvPicPr/>
          <p:nvPr/>
        </p:nvPicPr>
        <p:blipFill>
          <a:blip r:embed="rId1"/>
          <a:stretch/>
        </p:blipFill>
        <p:spPr>
          <a:xfrm>
            <a:off x="487080" y="1026360"/>
            <a:ext cx="4309920" cy="3770640"/>
          </a:xfrm>
          <a:prstGeom prst="rect">
            <a:avLst/>
          </a:prstGeom>
          <a:ln w="0">
            <a:noFill/>
          </a:ln>
        </p:spPr>
      </p:pic>
      <p:sp>
        <p:nvSpPr>
          <p:cNvPr id="209" name=""/>
          <p:cNvSpPr/>
          <p:nvPr/>
        </p:nvSpPr>
        <p:spPr>
          <a:xfrm>
            <a:off x="5715000" y="3886200"/>
            <a:ext cx="2368440" cy="68472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1" lang="en-US" sz="1400" spc="-1" strike="noStrike">
                <a:solidFill>
                  <a:srgbClr val="bf0041"/>
                </a:solidFill>
                <a:latin typeface="Arial"/>
                <a:ea typeface="DejaVu Sans"/>
              </a:rPr>
              <a:t>Goal:</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Assembly of viral contigs.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2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6"/>
          <p:cNvSpPr/>
          <p:nvPr/>
        </p:nvSpPr>
        <p:spPr>
          <a:xfrm>
            <a:off x="11520" y="4896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Distribution of viral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reference E-values</a:t>
            </a:r>
            <a:endParaRPr b="0" lang="en-US" sz="1800" spc="-1" strike="noStrike">
              <a:latin typeface="Arial"/>
            </a:endParaRPr>
          </a:p>
        </p:txBody>
      </p:sp>
      <p:sp>
        <p:nvSpPr>
          <p:cNvPr id="211" name="Textfeld 2"/>
          <p:cNvSpPr/>
          <p:nvPr/>
        </p:nvSpPr>
        <p:spPr>
          <a:xfrm>
            <a:off x="457200" y="3508920"/>
            <a:ext cx="3307320" cy="1060200"/>
          </a:xfrm>
          <a:prstGeom prst="rect">
            <a:avLst/>
          </a:prstGeom>
          <a:noFill/>
          <a:ln w="0">
            <a:noFill/>
          </a:ln>
        </p:spPr>
        <p:style>
          <a:lnRef idx="0"/>
          <a:fillRef idx="0"/>
          <a:effectRef idx="0"/>
          <a:fontRef idx="minor"/>
        </p:style>
      </p:sp>
      <p:pic>
        <p:nvPicPr>
          <p:cNvPr id="212" name="" descr=""/>
          <p:cNvPicPr/>
          <p:nvPr/>
        </p:nvPicPr>
        <p:blipFill>
          <a:blip r:embed="rId1"/>
          <a:stretch/>
        </p:blipFill>
        <p:spPr>
          <a:xfrm>
            <a:off x="5029200" y="48960"/>
            <a:ext cx="3651120" cy="4748760"/>
          </a:xfrm>
          <a:prstGeom prst="rect">
            <a:avLst/>
          </a:prstGeom>
          <a:ln w="0">
            <a:noFill/>
          </a:ln>
        </p:spPr>
      </p:pic>
      <p:grpSp>
        <p:nvGrpSpPr>
          <p:cNvPr id="213" name=""/>
          <p:cNvGrpSpPr/>
          <p:nvPr/>
        </p:nvGrpSpPr>
        <p:grpSpPr>
          <a:xfrm>
            <a:off x="0" y="915120"/>
            <a:ext cx="3196800" cy="682200"/>
            <a:chOff x="0" y="915120"/>
            <a:chExt cx="3196800" cy="682200"/>
          </a:xfrm>
        </p:grpSpPr>
        <p:sp>
          <p:nvSpPr>
            <p:cNvPr id="214" name=""/>
            <p:cNvSpPr/>
            <p:nvPr/>
          </p:nvSpPr>
          <p:spPr>
            <a:xfrm>
              <a:off x="0" y="915120"/>
              <a:ext cx="1139400" cy="682200"/>
            </a:xfrm>
            <a:prstGeom prst="flowChartAlternateProcess">
              <a:avLst/>
            </a:prstGeom>
            <a:solidFill>
              <a:srgbClr val="5983b0"/>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19,113 micro-contigs</a:t>
              </a:r>
              <a:endParaRPr b="0" lang="en-US" sz="1200" spc="-1" strike="noStrike">
                <a:latin typeface="Arial"/>
              </a:endParaRPr>
            </a:p>
          </p:txBody>
        </p:sp>
        <p:sp>
          <p:nvSpPr>
            <p:cNvPr id="215" name=""/>
            <p:cNvSpPr/>
            <p:nvPr/>
          </p:nvSpPr>
          <p:spPr>
            <a:xfrm>
              <a:off x="1828800" y="915120"/>
              <a:ext cx="1368000" cy="68220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16" name=""/>
            <p:cNvSpPr/>
            <p:nvPr/>
          </p:nvSpPr>
          <p:spPr>
            <a:xfrm>
              <a:off x="1143000" y="1143720"/>
              <a:ext cx="682200" cy="2250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17" name=""/>
          <p:cNvSpPr/>
          <p:nvPr/>
        </p:nvSpPr>
        <p:spPr>
          <a:xfrm>
            <a:off x="3199680" y="1143000"/>
            <a:ext cx="1600200" cy="360"/>
          </a:xfrm>
          <a:prstGeom prst="line">
            <a:avLst/>
          </a:prstGeom>
          <a:ln w="19080">
            <a:solidFill>
              <a:srgbClr val="1c1c1c"/>
            </a:solidFill>
            <a:round/>
            <a:tailEnd len="med" type="triangle" w="med"/>
          </a:ln>
        </p:spPr>
        <p:style>
          <a:lnRef idx="0"/>
          <a:fillRef idx="0"/>
          <a:effectRef idx="0"/>
          <a:fontRef idx="minor"/>
        </p:style>
      </p:sp>
      <p:sp>
        <p:nvSpPr>
          <p:cNvPr id="218" name=""/>
          <p:cNvSpPr/>
          <p:nvPr/>
        </p:nvSpPr>
        <p:spPr>
          <a:xfrm>
            <a:off x="3200400" y="914400"/>
            <a:ext cx="1664640" cy="257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19" name=""/>
          <p:cNvSpPr/>
          <p:nvPr/>
        </p:nvSpPr>
        <p:spPr>
          <a:xfrm>
            <a:off x="-295920" y="654120"/>
            <a:ext cx="1664640" cy="257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VirusHunter</a:t>
            </a:r>
            <a:endParaRPr b="0" lang="en-US" sz="1200" spc="-1" strike="noStrike">
              <a:latin typeface="Arial"/>
            </a:endParaRPr>
          </a:p>
        </p:txBody>
      </p:sp>
      <p:sp>
        <p:nvSpPr>
          <p:cNvPr id="220" name=""/>
          <p:cNvSpPr/>
          <p:nvPr/>
        </p:nvSpPr>
        <p:spPr>
          <a:xfrm>
            <a:off x="228600" y="1828800"/>
            <a:ext cx="4339800" cy="3355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Assembly returned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Total Contigs Assembled: </a:t>
            </a:r>
            <a:r>
              <a:rPr b="0" lang="en-US" sz="1000" spc="-1" strike="noStrike">
                <a:solidFill>
                  <a:srgbClr val="000000"/>
                </a:solidFill>
                <a:latin typeface="Arial"/>
                <a:ea typeface="DejaVu Sans"/>
              </a:rPr>
              <a:t>8,232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Aligned to Viral Families: </a:t>
            </a:r>
            <a:r>
              <a:rPr b="0" lang="en-US" sz="1000" spc="-1" strike="noStrike">
                <a:solidFill>
                  <a:srgbClr val="000000"/>
                </a:solidFill>
                <a:latin typeface="Arial"/>
                <a:ea typeface="DejaVu Sans"/>
              </a:rPr>
              <a:t>128 families + 6 unclassified</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High-confidence Alignments: </a:t>
            </a:r>
            <a:r>
              <a:rPr b="0" lang="en-US" sz="1000" spc="-1" strike="noStrike">
                <a:solidFill>
                  <a:srgbClr val="000000"/>
                </a:solidFill>
                <a:latin typeface="Arial"/>
                <a:ea typeface="DejaVu Sans"/>
              </a:rPr>
              <a:t>6,209 contigs with E-values &lt; 1e⁻⁵</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pic>
        <p:nvPicPr>
          <p:cNvPr id="221" name="" descr=""/>
          <p:cNvPicPr/>
          <p:nvPr/>
        </p:nvPicPr>
        <p:blipFill>
          <a:blip r:embed="rId2"/>
          <a:stretch/>
        </p:blipFill>
        <p:spPr>
          <a:xfrm>
            <a:off x="0" y="721440"/>
            <a:ext cx="4800600" cy="4114800"/>
          </a:xfrm>
          <a:prstGeom prst="rect">
            <a:avLst/>
          </a:prstGeom>
          <a:ln w="0">
            <a:noFill/>
          </a:ln>
        </p:spPr>
      </p:pic>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6"/>
          <p:cNvSpPr/>
          <p:nvPr/>
        </p:nvSpPr>
        <p:spPr>
          <a:xfrm>
            <a:off x="11520" y="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Number of datasets with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viral hits</a:t>
            </a:r>
            <a:endParaRPr b="0" lang="en-US" sz="1800" spc="-1" strike="noStrike">
              <a:latin typeface="Arial"/>
            </a:endParaRPr>
          </a:p>
        </p:txBody>
      </p:sp>
      <p:pic>
        <p:nvPicPr>
          <p:cNvPr id="223" name="" descr=""/>
          <p:cNvPicPr/>
          <p:nvPr/>
        </p:nvPicPr>
        <p:blipFill>
          <a:blip r:embed="rId1"/>
          <a:stretch/>
        </p:blipFill>
        <p:spPr>
          <a:xfrm>
            <a:off x="4572000" y="0"/>
            <a:ext cx="3686040" cy="4794120"/>
          </a:xfrm>
          <a:prstGeom prst="rect">
            <a:avLst/>
          </a:prstGeom>
          <a:ln w="0">
            <a:noFill/>
          </a:ln>
        </p:spPr>
      </p:pic>
      <p:sp>
        <p:nvSpPr>
          <p:cNvPr id="224" name=""/>
          <p:cNvSpPr/>
          <p:nvPr/>
        </p:nvSpPr>
        <p:spPr>
          <a:xfrm>
            <a:off x="2972520" y="685800"/>
            <a:ext cx="1596600" cy="2250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nvGrpSpPr>
          <p:cNvPr id="225" name=""/>
          <p:cNvGrpSpPr/>
          <p:nvPr/>
        </p:nvGrpSpPr>
        <p:grpSpPr>
          <a:xfrm>
            <a:off x="1143000" y="457200"/>
            <a:ext cx="3654720" cy="1111320"/>
            <a:chOff x="1143000" y="457200"/>
            <a:chExt cx="3654720" cy="1111320"/>
          </a:xfrm>
        </p:grpSpPr>
        <p:sp>
          <p:nvSpPr>
            <p:cNvPr id="226" name=""/>
            <p:cNvSpPr/>
            <p:nvPr/>
          </p:nvSpPr>
          <p:spPr>
            <a:xfrm>
              <a:off x="1143000" y="457200"/>
              <a:ext cx="1824840" cy="68220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27" name=""/>
            <p:cNvSpPr/>
            <p:nvPr/>
          </p:nvSpPr>
          <p:spPr>
            <a:xfrm>
              <a:off x="2971440" y="457200"/>
              <a:ext cx="1826280" cy="1111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50" spc="-1" strike="noStrike">
                  <a:solidFill>
                    <a:srgbClr val="000000"/>
                  </a:solidFill>
                  <a:latin typeface="Arial"/>
                  <a:ea typeface="Noto Sans CJK SC"/>
                </a:rPr>
                <a:t>Filter </a:t>
              </a:r>
              <a:r>
                <a:rPr b="0" lang="en-US" sz="1050" spc="-1" strike="noStrike">
                  <a:solidFill>
                    <a:srgbClr val="000000"/>
                  </a:solidFill>
                  <a:latin typeface="Arial"/>
                  <a:ea typeface="DejaVu Sans"/>
                </a:rPr>
                <a:t>ViralRefSeq_E &lt; 1e⁻⁵</a:t>
              </a:r>
              <a:endParaRPr b="0" lang="en-US" sz="1050" spc="-1" strike="noStrike">
                <a:latin typeface="Arial"/>
              </a:endParaRPr>
            </a:p>
          </p:txBody>
        </p:sp>
      </p:grpSp>
      <p:pic>
        <p:nvPicPr>
          <p:cNvPr id="228" name="" descr=""/>
          <p:cNvPicPr/>
          <p:nvPr/>
        </p:nvPicPr>
        <p:blipFill>
          <a:blip r:embed="rId2"/>
          <a:stretch/>
        </p:blipFill>
        <p:spPr>
          <a:xfrm>
            <a:off x="457200" y="1654920"/>
            <a:ext cx="3197520" cy="1866240"/>
          </a:xfrm>
          <a:prstGeom prst="rect">
            <a:avLst/>
          </a:prstGeom>
          <a:ln w="0">
            <a:noFill/>
          </a:ln>
        </p:spPr>
      </p:pic>
      <p:sp>
        <p:nvSpPr>
          <p:cNvPr id="229" name=""/>
          <p:cNvSpPr/>
          <p:nvPr/>
        </p:nvSpPr>
        <p:spPr>
          <a:xfrm>
            <a:off x="457200" y="3657600"/>
            <a:ext cx="3654720" cy="1198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100" spc="-1" strike="noStrike">
                <a:solidFill>
                  <a:srgbClr val="000000"/>
                </a:solidFill>
                <a:latin typeface="Arial"/>
                <a:ea typeface="DejaVu Sans"/>
              </a:rPr>
              <a:t>Viral Reference E-values</a:t>
            </a:r>
            <a:endParaRPr b="0" lang="en-US" sz="1100" spc="-1" strike="noStrike">
              <a:latin typeface="Arial"/>
            </a:endParaRPr>
          </a:p>
          <a:p>
            <a:pPr>
              <a:lnSpc>
                <a:spcPct val="100000"/>
              </a:lnSpc>
              <a:buNone/>
            </a:pPr>
            <a:endParaRPr b="0" lang="en-US" sz="1800" spc="-1" strike="noStrike">
              <a:latin typeface="Arial"/>
            </a:endParaRPr>
          </a:p>
          <a:p>
            <a:pPr>
              <a:lnSpc>
                <a:spcPct val="100000"/>
              </a:lnSpc>
              <a:buNone/>
            </a:pPr>
            <a:r>
              <a:rPr b="1" lang="en-US" sz="1050" spc="-1" strike="noStrike">
                <a:solidFill>
                  <a:srgbClr val="000000"/>
                </a:solidFill>
                <a:latin typeface="Arial"/>
                <a:ea typeface="DejaVu Sans"/>
              </a:rPr>
              <a:t>Non-RNA viruses</a:t>
            </a:r>
            <a:r>
              <a:rPr b="0" lang="en-US" sz="1050" spc="-1" strike="noStrike">
                <a:solidFill>
                  <a:srgbClr val="000000"/>
                </a:solidFill>
                <a:latin typeface="Arial"/>
                <a:ea typeface="DejaVu Sans"/>
              </a:rPr>
              <a:t>: 0.37 (IQR: 7.41e⁻¹⁰ to 1.99)</a:t>
            </a:r>
            <a:endParaRPr b="0" lang="en-US" sz="1050" spc="-1" strike="noStrike">
              <a:latin typeface="Arial"/>
            </a:endParaRPr>
          </a:p>
          <a:p>
            <a:pPr>
              <a:lnSpc>
                <a:spcPct val="100000"/>
              </a:lnSpc>
              <a:buNone/>
            </a:pPr>
            <a:endParaRPr b="0" lang="en-US" sz="1050" spc="-1" strike="noStrike">
              <a:latin typeface="Arial"/>
            </a:endParaRPr>
          </a:p>
          <a:p>
            <a:pPr>
              <a:lnSpc>
                <a:spcPct val="100000"/>
              </a:lnSpc>
              <a:buNone/>
            </a:pPr>
            <a:r>
              <a:rPr b="1" lang="en-US" sz="1050" spc="-1" strike="noStrike">
                <a:solidFill>
                  <a:srgbClr val="000000"/>
                </a:solidFill>
                <a:latin typeface="Arial"/>
                <a:ea typeface="DejaVu Sans"/>
              </a:rPr>
              <a:t>RNA viruses</a:t>
            </a:r>
            <a:r>
              <a:rPr b="0" lang="en-US" sz="1050" spc="-1" strike="noStrike">
                <a:solidFill>
                  <a:srgbClr val="000000"/>
                </a:solidFill>
                <a:latin typeface="Arial"/>
                <a:ea typeface="DejaVu Sans"/>
              </a:rPr>
              <a:t>: 1.34e⁻¹⁵  (IQR: 9.74e⁻³⁹ to 2.85e⁻⁷)</a:t>
            </a:r>
            <a:endParaRPr b="0" lang="en-US" sz="105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6"/>
          <p:cNvSpPr/>
          <p:nvPr/>
        </p:nvSpPr>
        <p:spPr>
          <a:xfrm>
            <a:off x="228600" y="22824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Sequence identity</a:t>
            </a:r>
            <a:endParaRPr b="0" lang="en-US" sz="1800" spc="-1" strike="noStrike">
              <a:latin typeface="Arial"/>
            </a:endParaRPr>
          </a:p>
        </p:txBody>
      </p:sp>
      <p:pic>
        <p:nvPicPr>
          <p:cNvPr id="231" name="" descr=""/>
          <p:cNvPicPr/>
          <p:nvPr/>
        </p:nvPicPr>
        <p:blipFill>
          <a:blip r:embed="rId1"/>
          <a:stretch/>
        </p:blipFill>
        <p:spPr>
          <a:xfrm>
            <a:off x="209880" y="2034000"/>
            <a:ext cx="4130640" cy="1620720"/>
          </a:xfrm>
          <a:prstGeom prst="rect">
            <a:avLst/>
          </a:prstGeom>
          <a:ln w="0">
            <a:noFill/>
          </a:ln>
        </p:spPr>
      </p:pic>
      <p:sp>
        <p:nvSpPr>
          <p:cNvPr id="232" name=""/>
          <p:cNvSpPr/>
          <p:nvPr/>
        </p:nvSpPr>
        <p:spPr>
          <a:xfrm>
            <a:off x="228600" y="914400"/>
            <a:ext cx="4111920" cy="6868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80.59%</a:t>
            </a:r>
            <a:r>
              <a:rPr b="0" lang="en-US" sz="1400" spc="-1" strike="noStrike">
                <a:solidFill>
                  <a:srgbClr val="000000"/>
                </a:solidFill>
                <a:latin typeface="Arial"/>
                <a:ea typeface="DejaVu Sans"/>
              </a:rPr>
              <a:t> of viral contigs (5,004/6,209) had &lt;90% protein sequence identity with the closest known virus.</a:t>
            </a:r>
            <a:endParaRPr b="0" lang="en-US" sz="1400" spc="-1" strike="noStrike">
              <a:latin typeface="Arial"/>
            </a:endParaRPr>
          </a:p>
        </p:txBody>
      </p:sp>
      <p:pic>
        <p:nvPicPr>
          <p:cNvPr id="233" name="" descr=""/>
          <p:cNvPicPr/>
          <p:nvPr/>
        </p:nvPicPr>
        <p:blipFill>
          <a:blip r:embed="rId2"/>
          <a:stretch/>
        </p:blipFill>
        <p:spPr>
          <a:xfrm>
            <a:off x="4800600" y="0"/>
            <a:ext cx="3691440" cy="47995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6"/>
          <p:cNvSpPr/>
          <p:nvPr/>
        </p:nvSpPr>
        <p:spPr>
          <a:xfrm>
            <a:off x="228600" y="22860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Contig Length</a:t>
            </a:r>
            <a:endParaRPr b="0" lang="en-US" sz="1800" spc="-1" strike="noStrike">
              <a:latin typeface="Arial"/>
            </a:endParaRPr>
          </a:p>
        </p:txBody>
      </p:sp>
      <p:sp>
        <p:nvSpPr>
          <p:cNvPr id="235" name=""/>
          <p:cNvSpPr/>
          <p:nvPr/>
        </p:nvSpPr>
        <p:spPr>
          <a:xfrm>
            <a:off x="457200" y="914400"/>
            <a:ext cx="4570920" cy="384444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1100" spc="-1" strike="noStrike">
                <a:solidFill>
                  <a:srgbClr val="000000"/>
                </a:solidFill>
                <a:latin typeface="Arial"/>
                <a:ea typeface="DejaVu Sans"/>
              </a:rPr>
              <a:t>Overall Summary</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Total Contigs: 1,225 contigs &gt;1,000 nt.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 </a:t>
            </a:r>
            <a:r>
              <a:rPr b="1" lang="en-US" sz="1100" spc="-1" strike="noStrike">
                <a:solidFill>
                  <a:srgbClr val="000000"/>
                </a:solidFill>
                <a:latin typeface="Arial"/>
                <a:ea typeface="DejaVu Sans"/>
              </a:rPr>
              <a:t>Novel Contigs</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Total: 444 total &gt;1,000 nt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Median Length: 2,619 nt (range: 1,001–26,479 nt)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Top 3 Phyla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Pisuviricota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258 (202 with &lt;90% identity)</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a:t>
            </a:r>
            <a:r>
              <a:rPr b="0" i="1" lang="en-US" sz="1100" spc="-1" strike="noStrike">
                <a:solidFill>
                  <a:srgbClr val="000000"/>
                </a:solidFill>
                <a:latin typeface="Arial"/>
                <a:ea typeface="DejaVu Sans"/>
              </a:rPr>
              <a:t> Picobirnaviridae </a:t>
            </a:r>
            <a:r>
              <a:rPr b="0" lang="en-US" sz="1100" spc="-1" strike="noStrike">
                <a:solidFill>
                  <a:srgbClr val="000000"/>
                </a:solidFill>
                <a:latin typeface="Arial"/>
                <a:ea typeface="DejaVu Sans"/>
              </a:rPr>
              <a:t>(46), Arteriviridae (36)</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Kitrinoviricota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148 (103 novel)</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 </a:t>
            </a:r>
            <a:r>
              <a:rPr b="0" i="1" lang="en-US" sz="1100" spc="-1" strike="noStrike">
                <a:solidFill>
                  <a:srgbClr val="000000"/>
                </a:solidFill>
                <a:latin typeface="Arial"/>
                <a:ea typeface="DejaVu Sans"/>
              </a:rPr>
              <a:t>Flaviviridae</a:t>
            </a:r>
            <a:r>
              <a:rPr b="0" lang="en-US" sz="1100" spc="-1" strike="noStrike">
                <a:solidFill>
                  <a:srgbClr val="000000"/>
                </a:solidFill>
                <a:latin typeface="Arial"/>
                <a:ea typeface="DejaVu Sans"/>
              </a:rPr>
              <a:t> (58), </a:t>
            </a:r>
            <a:r>
              <a:rPr b="0" i="1" lang="en-US" sz="1100" spc="-1" strike="noStrike">
                <a:solidFill>
                  <a:srgbClr val="000000"/>
                </a:solidFill>
                <a:latin typeface="Arial"/>
                <a:ea typeface="DejaVu Sans"/>
              </a:rPr>
              <a:t>Tombusviridae</a:t>
            </a:r>
            <a:r>
              <a:rPr b="0" lang="en-US" sz="1100" spc="-1" strike="noStrike">
                <a:solidFill>
                  <a:srgbClr val="000000"/>
                </a:solidFill>
                <a:latin typeface="Arial"/>
                <a:ea typeface="DejaVu Sans"/>
              </a:rPr>
              <a:t> (28)</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Lenarviricota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97 (95 novel)</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 </a:t>
            </a:r>
            <a:r>
              <a:rPr b="0" i="1" lang="en-US" sz="1100" spc="-1" strike="noStrike">
                <a:solidFill>
                  <a:srgbClr val="000000"/>
                </a:solidFill>
                <a:latin typeface="Arial"/>
                <a:ea typeface="DejaVu Sans"/>
              </a:rPr>
              <a:t>Fiersviridae</a:t>
            </a:r>
            <a:r>
              <a:rPr b="0" lang="en-US" sz="1100" spc="-1" strike="noStrike">
                <a:solidFill>
                  <a:srgbClr val="000000"/>
                </a:solidFill>
                <a:latin typeface="Arial"/>
                <a:ea typeface="DejaVu Sans"/>
              </a:rPr>
              <a:t> (41), </a:t>
            </a:r>
            <a:r>
              <a:rPr b="0" i="1" lang="en-US" sz="1100" spc="-1" strike="noStrike">
                <a:solidFill>
                  <a:srgbClr val="000000"/>
                </a:solidFill>
                <a:latin typeface="Arial"/>
                <a:ea typeface="DejaVu Sans"/>
              </a:rPr>
              <a:t>Blumeviridae</a:t>
            </a:r>
            <a:r>
              <a:rPr b="0" lang="en-US" sz="1100" spc="-1" strike="noStrike">
                <a:solidFill>
                  <a:srgbClr val="000000"/>
                </a:solidFill>
                <a:latin typeface="Arial"/>
                <a:ea typeface="DejaVu Sans"/>
              </a:rPr>
              <a:t> (14), </a:t>
            </a:r>
            <a:r>
              <a:rPr b="0" i="1" lang="en-US" sz="1100" spc="-1" strike="noStrike">
                <a:solidFill>
                  <a:srgbClr val="000000"/>
                </a:solidFill>
                <a:latin typeface="Arial"/>
                <a:ea typeface="DejaVu Sans"/>
              </a:rPr>
              <a:t>Duinviridae</a:t>
            </a:r>
            <a:r>
              <a:rPr b="0" lang="en-US" sz="1100" spc="-1" strike="noStrike">
                <a:solidFill>
                  <a:srgbClr val="000000"/>
                </a:solidFill>
                <a:latin typeface="Arial"/>
                <a:ea typeface="DejaVu Sans"/>
              </a:rPr>
              <a:t> (11)</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endParaRPr b="0" lang="en-US" sz="1100" spc="-1" strike="noStrike">
              <a:latin typeface="Arial"/>
            </a:endParaRPr>
          </a:p>
        </p:txBody>
      </p:sp>
      <p:pic>
        <p:nvPicPr>
          <p:cNvPr id="236" name="" descr=""/>
          <p:cNvPicPr/>
          <p:nvPr/>
        </p:nvPicPr>
        <p:blipFill>
          <a:blip r:embed="rId1"/>
          <a:stretch/>
        </p:blipFill>
        <p:spPr>
          <a:xfrm>
            <a:off x="5257800" y="114480"/>
            <a:ext cx="3603240" cy="46850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4"/>
          <p:cNvSpPr/>
          <p:nvPr/>
        </p:nvSpPr>
        <p:spPr>
          <a:xfrm>
            <a:off x="228600" y="36648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Functional annotation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of the top ten largest contigs</a:t>
            </a:r>
            <a:endParaRPr b="0" lang="en-US" sz="1800" spc="-1" strike="noStrike">
              <a:latin typeface="Arial"/>
            </a:endParaRPr>
          </a:p>
        </p:txBody>
      </p:sp>
      <p:pic>
        <p:nvPicPr>
          <p:cNvPr id="238" name="" descr=""/>
          <p:cNvPicPr/>
          <p:nvPr/>
        </p:nvPicPr>
        <p:blipFill>
          <a:blip r:embed="rId1"/>
          <a:stretch/>
        </p:blipFill>
        <p:spPr>
          <a:xfrm>
            <a:off x="5029200" y="20520"/>
            <a:ext cx="3883320" cy="4746960"/>
          </a:xfrm>
          <a:prstGeom prst="rect">
            <a:avLst/>
          </a:prstGeom>
          <a:ln w="0">
            <a:noFill/>
          </a:ln>
        </p:spPr>
      </p:pic>
      <p:pic>
        <p:nvPicPr>
          <p:cNvPr id="239" name="" descr=""/>
          <p:cNvPicPr/>
          <p:nvPr/>
        </p:nvPicPr>
        <p:blipFill>
          <a:blip r:embed="rId2"/>
          <a:stretch/>
        </p:blipFill>
        <p:spPr>
          <a:xfrm>
            <a:off x="228600" y="1357920"/>
            <a:ext cx="4569120" cy="1611000"/>
          </a:xfrm>
          <a:prstGeom prst="rect">
            <a:avLst/>
          </a:prstGeom>
          <a:ln w="0">
            <a:noFill/>
          </a:ln>
        </p:spPr>
      </p:pic>
      <p:sp>
        <p:nvSpPr>
          <p:cNvPr id="240" name=""/>
          <p:cNvSpPr/>
          <p:nvPr/>
        </p:nvSpPr>
        <p:spPr>
          <a:xfrm>
            <a:off x="457200" y="3200400"/>
            <a:ext cx="4340880" cy="8654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SRR12430148_con-1: Identified RNA editing site (</a:t>
            </a:r>
            <a:r>
              <a:rPr b="1" lang="en-US" sz="1100" spc="-1" strike="noStrike">
                <a:solidFill>
                  <a:srgbClr val="000000"/>
                </a:solidFill>
                <a:latin typeface="Arial"/>
                <a:ea typeface="DejaVu Sans"/>
              </a:rPr>
              <a:t>TTAAAAAAGGCA</a:t>
            </a:r>
            <a:r>
              <a:rPr b="0" lang="en-US" sz="1100" spc="-1" strike="noStrike">
                <a:solidFill>
                  <a:srgbClr val="000000"/>
                </a:solidFill>
                <a:latin typeface="Arial"/>
                <a:ea typeface="DejaVu Sans"/>
              </a:rPr>
              <a:t>), similar to Mount Mabu Lophuromys virus 1¹.</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Matches conserved motif (</a:t>
            </a:r>
            <a:r>
              <a:rPr b="1" lang="en-US" sz="1100" spc="-1" strike="noStrike">
                <a:solidFill>
                  <a:srgbClr val="000000"/>
                </a:solidFill>
                <a:latin typeface="Arial"/>
                <a:ea typeface="DejaVu Sans"/>
              </a:rPr>
              <a:t>YTAAAARRGGCA</a:t>
            </a:r>
            <a:r>
              <a:rPr b="0" lang="en-US" sz="1100" spc="-1" strike="noStrike">
                <a:solidFill>
                  <a:srgbClr val="000000"/>
                </a:solidFill>
                <a:latin typeface="Arial"/>
                <a:ea typeface="DejaVu Sans"/>
              </a:rPr>
              <a:t>) found in </a:t>
            </a:r>
            <a:r>
              <a:rPr b="0" i="1" lang="en-US" sz="1100" spc="-1" strike="noStrike">
                <a:solidFill>
                  <a:srgbClr val="000000"/>
                </a:solidFill>
                <a:latin typeface="Arial"/>
                <a:ea typeface="DejaVu Sans"/>
              </a:rPr>
              <a:t>Henipavirus</a:t>
            </a: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Morbillivirus</a:t>
            </a:r>
            <a:r>
              <a:rPr b="0" lang="en-US" sz="1100" spc="-1" strike="noStrike">
                <a:solidFill>
                  <a:srgbClr val="000000"/>
                </a:solidFill>
                <a:latin typeface="Arial"/>
                <a:ea typeface="DejaVu Sans"/>
              </a:rPr>
              <a:t>, and </a:t>
            </a:r>
            <a:r>
              <a:rPr b="0" i="1" lang="en-US" sz="1100" spc="-1" strike="noStrike">
                <a:solidFill>
                  <a:srgbClr val="000000"/>
                </a:solidFill>
                <a:latin typeface="Arial"/>
                <a:ea typeface="DejaVu Sans"/>
              </a:rPr>
              <a:t>Jeilongvirus</a:t>
            </a:r>
            <a:r>
              <a:rPr b="0" lang="en-US" sz="1100" spc="-1" strike="noStrike">
                <a:solidFill>
                  <a:srgbClr val="000000"/>
                </a:solidFill>
                <a:latin typeface="Arial"/>
                <a:ea typeface="DejaVu Sans"/>
              </a:rPr>
              <a:t> genera.</a:t>
            </a:r>
            <a:endParaRPr b="0" lang="en-US" sz="1100" spc="-1" strike="noStrike">
              <a:latin typeface="Arial"/>
            </a:endParaRPr>
          </a:p>
        </p:txBody>
      </p:sp>
      <p:sp>
        <p:nvSpPr>
          <p:cNvPr id="241" name=""/>
          <p:cNvSpPr/>
          <p:nvPr/>
        </p:nvSpPr>
        <p:spPr>
          <a:xfrm>
            <a:off x="914400" y="4800600"/>
            <a:ext cx="7084080" cy="642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
          <p:cNvSpPr/>
          <p:nvPr/>
        </p:nvSpPr>
        <p:spPr>
          <a:xfrm>
            <a:off x="228600" y="339120"/>
            <a:ext cx="3654720" cy="339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Subjects </a:t>
            </a:r>
            <a:endParaRPr b="0" lang="en-US" sz="1800" spc="-1" strike="noStrike">
              <a:latin typeface="Arial"/>
            </a:endParaRPr>
          </a:p>
        </p:txBody>
      </p:sp>
      <p:pic>
        <p:nvPicPr>
          <p:cNvPr id="243" name="" descr=""/>
          <p:cNvPicPr/>
          <p:nvPr/>
        </p:nvPicPr>
        <p:blipFill>
          <a:blip r:embed="rId1"/>
          <a:stretch/>
        </p:blipFill>
        <p:spPr>
          <a:xfrm>
            <a:off x="231840" y="914400"/>
            <a:ext cx="4794480" cy="1597320"/>
          </a:xfrm>
          <a:prstGeom prst="rect">
            <a:avLst/>
          </a:prstGeom>
          <a:ln w="0">
            <a:noFill/>
          </a:ln>
        </p:spPr>
      </p:pic>
      <p:sp>
        <p:nvSpPr>
          <p:cNvPr id="244" name=""/>
          <p:cNvSpPr/>
          <p:nvPr/>
        </p:nvSpPr>
        <p:spPr>
          <a:xfrm>
            <a:off x="5257800" y="457200"/>
            <a:ext cx="3654720" cy="259488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PRRSV</a:t>
            </a:r>
            <a:r>
              <a:rPr b="0" lang="en-US" sz="1400" spc="-1" strike="noStrike">
                <a:solidFill>
                  <a:srgbClr val="000000"/>
                </a:solidFill>
                <a:latin typeface="Arial"/>
                <a:ea typeface="DejaVu Sans"/>
              </a:rPr>
              <a:t>: 981 contigs from study ERP130049, using African green monkey (</a:t>
            </a:r>
            <a:r>
              <a:rPr b="0" i="1" lang="en-US" sz="1400" spc="-1" strike="noStrike">
                <a:solidFill>
                  <a:srgbClr val="000000"/>
                </a:solidFill>
                <a:latin typeface="Arial"/>
                <a:ea typeface="DejaVu Sans"/>
              </a:rPr>
              <a:t>Chlorocebus sabaeus</a:t>
            </a:r>
            <a:r>
              <a:rPr b="0" lang="en-US" sz="1400" spc="-1" strike="noStrike">
                <a:solidFill>
                  <a:srgbClr val="000000"/>
                </a:solidFill>
                <a:latin typeface="Arial"/>
                <a:ea typeface="DejaVu Sans"/>
              </a:rPr>
              <a:t>) cell lines from fetal kidney tissue—not natural infections.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Majority of hosts</a:t>
            </a:r>
            <a:r>
              <a:rPr b="0" lang="en-US" sz="1400" spc="-1" strike="noStrike">
                <a:solidFill>
                  <a:srgbClr val="000000"/>
                </a:solidFill>
                <a:latin typeface="Arial"/>
                <a:ea typeface="DejaVu Sans"/>
              </a:rPr>
              <a:t>: Farm animals;  </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 dairy products but listing cattle </a:t>
            </a:r>
            <a:r>
              <a:rPr b="0" i="1" lang="en-US" sz="1400" spc="-1" strike="noStrike">
                <a:solidFill>
                  <a:srgbClr val="000000"/>
                </a:solidFill>
                <a:latin typeface="Arial"/>
                <a:ea typeface="DejaVu Sans"/>
              </a:rPr>
              <a:t>(Bos taurus)</a:t>
            </a:r>
            <a:r>
              <a:rPr b="0" lang="en-US" sz="1400" spc="-1" strike="noStrike">
                <a:solidFill>
                  <a:srgbClr val="000000"/>
                </a:solidFill>
                <a:latin typeface="Arial"/>
                <a:ea typeface="DejaVu Sans"/>
              </a:rPr>
              <a:t> as the host.</a:t>
            </a:r>
            <a:endParaRPr b="0" lang="en-US" sz="1400" spc="-1" strike="noStrike">
              <a:latin typeface="Arial"/>
            </a:endParaRPr>
          </a:p>
        </p:txBody>
      </p:sp>
      <p:pic>
        <p:nvPicPr>
          <p:cNvPr id="245" name="" descr=""/>
          <p:cNvPicPr/>
          <p:nvPr/>
        </p:nvPicPr>
        <p:blipFill>
          <a:blip r:embed="rId2"/>
          <a:stretch/>
        </p:blipFill>
        <p:spPr>
          <a:xfrm>
            <a:off x="228600" y="2971800"/>
            <a:ext cx="4799520" cy="12092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
          <p:cNvSpPr/>
          <p:nvPr/>
        </p:nvSpPr>
        <p:spPr>
          <a:xfrm>
            <a:off x="228600" y="339120"/>
            <a:ext cx="5940720" cy="59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Results:Mammalian - Summary</a:t>
            </a:r>
            <a:endParaRPr b="0" lang="en-US" sz="1800" spc="-1" strike="noStrike">
              <a:latin typeface="Arial"/>
            </a:endParaRPr>
          </a:p>
        </p:txBody>
      </p:sp>
      <p:sp>
        <p:nvSpPr>
          <p:cNvPr id="247" name=""/>
          <p:cNvSpPr/>
          <p:nvPr/>
        </p:nvSpPr>
        <p:spPr>
          <a:xfrm>
            <a:off x="233280" y="893160"/>
            <a:ext cx="8679600" cy="1618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000000"/>
                </a:solidFill>
                <a:latin typeface="Arial"/>
                <a:ea typeface="DejaVu Sans"/>
              </a:rPr>
              <a:t>RNA virus contig assembly results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Assembled 6,209 contigs from 332 samples aligned to RNA virus families.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Cross-finding: Identified 11 non-RNA virus families with lower E-values than RNA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Contig characteristics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80.59% (5,004/6,209) of viral contigs exhibited &lt;90% protein sequence identity with the closest known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19.72% (1,225) of contigs were &gt;1,000 nt across all phyla.</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444 contigs had a length &gt;1,000 nt and sequence identity &lt;90%.</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Dominant phyla</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Top three phyla: </a:t>
            </a:r>
            <a:r>
              <a:rPr b="0" i="1" lang="en-US" sz="1000" spc="-1" strike="noStrike">
                <a:solidFill>
                  <a:srgbClr val="000000"/>
                </a:solidFill>
                <a:latin typeface="Arial"/>
                <a:ea typeface="DejaVu Sans"/>
              </a:rPr>
              <a:t>Lenarviricota</a:t>
            </a:r>
            <a:r>
              <a:rPr b="0" lang="en-US" sz="1000" spc="-1" strike="noStrike">
                <a:solidFill>
                  <a:srgbClr val="000000"/>
                </a:solidFill>
                <a:latin typeface="Arial"/>
                <a:ea typeface="DejaVu Sans"/>
              </a:rPr>
              <a:t>,</a:t>
            </a:r>
            <a:r>
              <a:rPr b="0" i="1" lang="en-US" sz="1000" spc="-1" strike="noStrike">
                <a:solidFill>
                  <a:srgbClr val="000000"/>
                </a:solidFill>
                <a:latin typeface="Arial"/>
                <a:ea typeface="DejaVu Sans"/>
              </a:rPr>
              <a:t> Kitrinoviricota</a:t>
            </a:r>
            <a:r>
              <a:rPr b="0" lang="en-US" sz="1000" spc="-1" strike="noStrike">
                <a:solidFill>
                  <a:srgbClr val="000000"/>
                </a:solidFill>
                <a:latin typeface="Arial"/>
                <a:ea typeface="DejaVu Sans"/>
              </a:rPr>
              <a:t>, and </a:t>
            </a:r>
            <a:r>
              <a:rPr b="0" i="1" lang="en-US" sz="1000" spc="-1" strike="noStrike">
                <a:solidFill>
                  <a:srgbClr val="000000"/>
                </a:solidFill>
                <a:latin typeface="Arial"/>
                <a:ea typeface="DejaVu Sans"/>
              </a:rPr>
              <a:t>Pisuviricota</a:t>
            </a:r>
            <a:r>
              <a:rPr b="0" lang="en-US" sz="1000" spc="-1" strike="noStrike">
                <a:solidFill>
                  <a:srgbClr val="000000"/>
                </a:solidFill>
                <a:latin typeface="Arial"/>
                <a:ea typeface="DejaVu Sans"/>
              </a:rPr>
              <a:t> (most prevalent).</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Predominantly associated with farm animal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Functional annotation</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Consistent identification of RNA-dependent RNA polymerase (RdRp), used for screening.</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Many contigs revealed characteristic protein domains specific to their virus families, including an RNA editing site.</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Notable findings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Detected viruses present in dairy products and fetal kidney cell lines from African green monkeys.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48" name=""/>
          <p:cNvSpPr/>
          <p:nvPr/>
        </p:nvSpPr>
        <p:spPr>
          <a:xfrm>
            <a:off x="4680" y="2971800"/>
            <a:ext cx="2964600" cy="3025800"/>
          </a:xfrm>
          <a:prstGeom prst="rect">
            <a:avLst/>
          </a:prstGeom>
          <a:noFill/>
          <a:ln w="0">
            <a:noFill/>
          </a:ln>
        </p:spPr>
        <p:style>
          <a:lnRef idx="0"/>
          <a:fillRef idx="0"/>
          <a:effectRef idx="0"/>
          <a:fontRef idx="minor"/>
        </p:style>
      </p:sp>
      <p:sp>
        <p:nvSpPr>
          <p:cNvPr id="249" name=""/>
          <p:cNvSpPr/>
          <p:nvPr/>
        </p:nvSpPr>
        <p:spPr>
          <a:xfrm>
            <a:off x="6172200" y="2971800"/>
            <a:ext cx="2964600" cy="30258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790920" y="1843920"/>
            <a:ext cx="7547400" cy="617040"/>
          </a:xfrm>
          <a:prstGeom prst="rect">
            <a:avLst/>
          </a:prstGeom>
          <a:noFill/>
          <a:ln w="0">
            <a:noFill/>
          </a:ln>
        </p:spPr>
        <p:txBody>
          <a:bodyPr lIns="0" rIns="0" tIns="0" bIns="0" anchor="ctr">
            <a:noAutofit/>
          </a:bodyPr>
          <a:p>
            <a:pPr>
              <a:lnSpc>
                <a:spcPct val="90000"/>
              </a:lnSpc>
              <a:buNone/>
            </a:pPr>
            <a:r>
              <a:rPr b="1" lang="en-US" sz="4400" spc="-1" strike="noStrike">
                <a:solidFill>
                  <a:srgbClr val="000000"/>
                </a:solidFill>
                <a:latin typeface="Arial"/>
                <a:ea typeface="DejaVu Sans"/>
              </a:rPr>
              <a:t>Conclusion and Outlook</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24"/>
          <p:cNvSpPr/>
          <p:nvPr/>
        </p:nvSpPr>
        <p:spPr>
          <a:xfrm>
            <a:off x="791280" y="1843920"/>
            <a:ext cx="7550280" cy="61560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Introduction</a:t>
            </a:r>
            <a:endParaRPr b="0" lang="en-US" sz="4400" spc="-1" strike="noStrike">
              <a:latin typeface="Arial"/>
            </a:endParaRPr>
          </a:p>
        </p:txBody>
      </p:sp>
      <p:sp>
        <p:nvSpPr>
          <p:cNvPr id="102" name=""/>
          <p:cNvSpPr/>
          <p:nvPr/>
        </p:nvSpPr>
        <p:spPr>
          <a:xfrm>
            <a:off x="1600200" y="3200400"/>
            <a:ext cx="6393240" cy="9068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feld 5"/>
          <p:cNvSpPr/>
          <p:nvPr/>
        </p:nvSpPr>
        <p:spPr>
          <a:xfrm>
            <a:off x="327240" y="228600"/>
            <a:ext cx="8585640" cy="3850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Conclusion</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Taubert – liver sequencing data</a:t>
            </a:r>
            <a:r>
              <a:rPr b="0" lang="de-DE" sz="1200" spc="-1" strike="noStrike">
                <a:solidFill>
                  <a:srgbClr val="000000"/>
                </a:solidFill>
                <a:latin typeface="Arial"/>
                <a:ea typeface="DejaVu Sans"/>
              </a:rPr>
              <a:t>: </a:t>
            </a:r>
            <a:endParaRPr b="0" lang="en-US" sz="1200" spc="-1" strike="noStrike">
              <a:latin typeface="Arial"/>
            </a:endParaRPr>
          </a:p>
          <a:p>
            <a:pPr>
              <a:lnSpc>
                <a:spcPct val="100000"/>
              </a:lnSpc>
              <a:buNone/>
              <a:tabLst>
                <a:tab algn="l" pos="0"/>
              </a:tabLst>
            </a:pPr>
            <a:endParaRPr b="0" lang="en-US" sz="12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Analysis complete with only up to 6 files returning assembled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E-values near cutoff, and short contig lengths.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No conclusive evidence links viral infections to liver rejection.</a:t>
            </a: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Mammalian sequencing data</a:t>
            </a:r>
            <a:r>
              <a:rPr b="0" lang="de-DE" sz="1200" spc="-1" strike="noStrike">
                <a:solidFill>
                  <a:srgbClr val="000000"/>
                </a:solidFill>
                <a:latin typeface="Arial"/>
                <a:ea typeface="DejaVu Sans"/>
              </a:rPr>
              <a:t>:</a:t>
            </a:r>
            <a:endParaRPr b="0" lang="en-US" sz="1200" spc="-1" strike="noStrike">
              <a:latin typeface="Arial"/>
            </a:endParaRPr>
          </a:p>
          <a:p>
            <a:pPr>
              <a:lnSpc>
                <a:spcPct val="100000"/>
              </a:lnSpc>
              <a:buNone/>
              <a:tabLst>
                <a:tab algn="l" pos="0"/>
              </a:tabLst>
            </a:pPr>
            <a:endParaRPr b="0" lang="en-US" sz="1400" spc="-1" strike="noStrike">
              <a:latin typeface="Arial"/>
            </a:endParaRPr>
          </a:p>
          <a:p>
            <a:pPr marL="216000" indent="-216000">
              <a:lnSpc>
                <a:spcPct val="100000"/>
              </a:lnSpc>
              <a:buClr>
                <a:srgbClr val="000000"/>
              </a:buClr>
              <a:buFont typeface="Wingdings" charset="2"/>
              <a:buChar char=""/>
              <a:tabLst>
                <a:tab algn="l" pos="0"/>
              </a:tabLst>
            </a:pPr>
            <a:r>
              <a:rPr b="1" lang="en-US" sz="1000" spc="-1" strike="noStrike">
                <a:solidFill>
                  <a:srgbClr val="8d1d75"/>
                </a:solidFill>
                <a:latin typeface="Arial"/>
                <a:ea typeface="DejaVu Sans"/>
              </a:rPr>
              <a:t>6,209</a:t>
            </a:r>
            <a:r>
              <a:rPr b="0" lang="en-US" sz="1000" spc="-1" strike="noStrike">
                <a:solidFill>
                  <a:srgbClr val="000000"/>
                </a:solidFill>
                <a:latin typeface="Arial"/>
                <a:ea typeface="DejaVu Sans"/>
              </a:rPr>
              <a:t> contigs from 332 samples → 80.59% (</a:t>
            </a:r>
            <a:r>
              <a:rPr b="1" lang="en-US" sz="1000" spc="-1" strike="noStrike">
                <a:solidFill>
                  <a:srgbClr val="8d1d75"/>
                </a:solidFill>
                <a:latin typeface="Arial"/>
                <a:ea typeface="DejaVu Sans"/>
              </a:rPr>
              <a:t>5,004</a:t>
            </a:r>
            <a:r>
              <a:rPr b="0" lang="en-US" sz="1000" spc="-1" strike="noStrike">
                <a:solidFill>
                  <a:srgbClr val="000000"/>
                </a:solidFill>
                <a:latin typeface="Arial"/>
                <a:ea typeface="DejaVu Sans"/>
              </a:rPr>
              <a:t>) exhibited &lt;90% protein sequence identity → 19.72% (</a:t>
            </a:r>
            <a:r>
              <a:rPr b="1" lang="en-US" sz="1000" spc="-1" strike="noStrike">
                <a:solidFill>
                  <a:srgbClr val="8d1d75"/>
                </a:solidFill>
                <a:latin typeface="Arial"/>
                <a:ea typeface="DejaVu Sans"/>
              </a:rPr>
              <a:t>1,225</a:t>
            </a:r>
            <a:r>
              <a:rPr b="0" lang="en-US" sz="1000" spc="-1" strike="noStrike">
                <a:solidFill>
                  <a:srgbClr val="000000"/>
                </a:solidFill>
                <a:latin typeface="Arial"/>
                <a:ea typeface="DejaVu Sans"/>
              </a:rPr>
              <a:t>) were &gt;1,000 nt → </a:t>
            </a:r>
            <a:r>
              <a:rPr b="1" lang="en-US" sz="1000" spc="-1" strike="noStrike">
                <a:solidFill>
                  <a:srgbClr val="8d1d75"/>
                </a:solidFill>
                <a:latin typeface="Arial"/>
                <a:ea typeface="DejaVu Sans"/>
              </a:rPr>
              <a:t>444</a:t>
            </a:r>
            <a:r>
              <a:rPr b="0" lang="en-US" sz="1000" spc="-1" strike="noStrike">
                <a:solidFill>
                  <a:srgbClr val="000000"/>
                </a:solidFill>
                <a:latin typeface="Arial"/>
                <a:ea typeface="DejaVu Sans"/>
              </a:rPr>
              <a:t> contigs had a length &gt;1,000 nt and sequence identity &lt;90%.</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Cross findings: </a:t>
            </a:r>
            <a:r>
              <a:rPr b="1" lang="en-US" sz="1000" spc="-1" strike="noStrike">
                <a:solidFill>
                  <a:srgbClr val="158466"/>
                </a:solidFill>
                <a:latin typeface="Arial"/>
                <a:ea typeface="DejaVu Sans"/>
              </a:rPr>
              <a:t>11</a:t>
            </a:r>
            <a:r>
              <a:rPr b="0" lang="en-US" sz="1000" spc="-1" strike="noStrike">
                <a:solidFill>
                  <a:srgbClr val="000000"/>
                </a:solidFill>
                <a:latin typeface="Arial"/>
                <a:ea typeface="DejaVu Sans"/>
              </a:rPr>
              <a:t> Non-RNA viruses.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characteristic protein domains specific to their virus families.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known virus families associated with farm animals.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en-US" sz="1200" spc="-1" strike="noStrike">
                <a:solidFill>
                  <a:srgbClr val="000000"/>
                </a:solidFill>
                <a:latin typeface="Arial"/>
                <a:ea typeface="DejaVu Sans"/>
              </a:rPr>
              <a:t>Virusparies:</a:t>
            </a:r>
            <a:endParaRPr b="0" lang="en-US" sz="1200" spc="-1" strike="noStrike">
              <a:latin typeface="Arial"/>
            </a:endParaRPr>
          </a:p>
          <a:p>
            <a:pPr>
              <a:lnSpc>
                <a:spcPct val="100000"/>
              </a:lnSpc>
              <a:buNone/>
              <a:tabLst>
                <a:tab algn="l" pos="0"/>
              </a:tabLst>
            </a:pP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R package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Tool for visualizing or summarizing results → Reports.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6"/>
          <p:cNvSpPr/>
          <p:nvPr/>
        </p:nvSpPr>
        <p:spPr>
          <a:xfrm>
            <a:off x="11880" y="34920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endParaRPr b="0" lang="en-US" sz="1800" spc="-1" strike="noStrike">
              <a:latin typeface="Arial"/>
            </a:endParaRPr>
          </a:p>
        </p:txBody>
      </p:sp>
      <p:sp>
        <p:nvSpPr>
          <p:cNvPr id="253" name="Textfeld 1"/>
          <p:cNvSpPr/>
          <p:nvPr/>
        </p:nvSpPr>
        <p:spPr>
          <a:xfrm>
            <a:off x="327240" y="349560"/>
            <a:ext cx="8585640" cy="4642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Outlook</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Curation</a:t>
            </a:r>
            <a:r>
              <a:rPr b="0" lang="de-DE" sz="1400" spc="-1" strike="noStrike">
                <a:solidFill>
                  <a:srgbClr val="000000"/>
                </a:solidFill>
                <a:latin typeface="Arial"/>
                <a:ea typeface="DejaVu Sans"/>
              </a:rPr>
              <a:t>: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Eliminate unwanted contigs (non-host entries).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 </a:t>
            </a:r>
            <a:r>
              <a:rPr b="0" lang="de-DE" sz="1000" spc="-1" strike="noStrike">
                <a:solidFill>
                  <a:srgbClr val="000000"/>
                </a:solidFill>
                <a:latin typeface="Arial"/>
                <a:ea typeface="DejaVu Sans"/>
              </a:rPr>
              <a:t>tracing the samples back to the original work to determine the virus's source, the data processing methods used, and any relevant information about the virus or host.</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Phylogenetic analysis: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Transition from basic taxonomic annotations to detailed classification.</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Verify if novel viruses have new proteins.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Distinguish genuine sequences from contaminants.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Contigs from mammalian sequencing data as future resource:</a:t>
            </a:r>
            <a:endParaRPr b="0" lang="en-US" sz="1400" spc="-1" strike="noStrike">
              <a:latin typeface="Arial"/>
            </a:endParaRPr>
          </a:p>
          <a:p>
            <a:pPr>
              <a:lnSpc>
                <a:spcPct val="100000"/>
              </a:lnSpc>
              <a:buNone/>
              <a:tabLst>
                <a:tab algn="l" pos="0"/>
              </a:tabLst>
            </a:pPr>
            <a:endParaRPr b="0" lang="en-US" sz="14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Contigs could potentially serve as a valuable resource for the Computaional Virology Research Groups current and future projects.  </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Li Chuin Chong's research on predicting the spillover risk of RNA viruses could benefit from these newly assembled contigs.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7"/>
          <p:cNvSpPr/>
          <p:nvPr/>
        </p:nvSpPr>
        <p:spPr>
          <a:xfrm>
            <a:off x="228600" y="22860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Acknowledgement</a:t>
            </a:r>
            <a:endParaRPr b="0" lang="en-US" sz="1800" spc="-1" strike="noStrike">
              <a:latin typeface="Arial"/>
            </a:endParaRPr>
          </a:p>
        </p:txBody>
      </p:sp>
      <p:pic>
        <p:nvPicPr>
          <p:cNvPr id="255" name="" descr=""/>
          <p:cNvPicPr/>
          <p:nvPr/>
        </p:nvPicPr>
        <p:blipFill>
          <a:blip r:embed="rId1"/>
          <a:stretch/>
        </p:blipFill>
        <p:spPr>
          <a:xfrm>
            <a:off x="3886200" y="457200"/>
            <a:ext cx="4266360" cy="3199320"/>
          </a:xfrm>
          <a:prstGeom prst="rect">
            <a:avLst/>
          </a:prstGeom>
          <a:ln w="0">
            <a:noFill/>
          </a:ln>
        </p:spPr>
      </p:pic>
      <p:sp>
        <p:nvSpPr>
          <p:cNvPr id="256" name=""/>
          <p:cNvSpPr/>
          <p:nvPr/>
        </p:nvSpPr>
        <p:spPr>
          <a:xfrm>
            <a:off x="457200" y="930240"/>
            <a:ext cx="2970720" cy="3407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0000"/>
                </a:solidFill>
                <a:latin typeface="Arial"/>
                <a:ea typeface="DejaVu Sans"/>
              </a:rPr>
              <a:t>First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Chris Lauber.</a:t>
            </a:r>
            <a:endParaRPr b="0" lang="en-US" sz="1300" spc="-1" strike="noStrike">
              <a:latin typeface="Arial"/>
            </a:endParaRPr>
          </a:p>
          <a:p>
            <a:pPr>
              <a:lnSpc>
                <a:spcPct val="100000"/>
              </a:lnSpc>
              <a:buNone/>
            </a:pPr>
            <a:endParaRPr b="0" lang="en-US" sz="1300" spc="-1" strike="noStrike">
              <a:latin typeface="Arial"/>
            </a:endParaRPr>
          </a:p>
          <a:p>
            <a:pPr>
              <a:lnSpc>
                <a:spcPct val="100000"/>
              </a:lnSpc>
              <a:buNone/>
            </a:pPr>
            <a:r>
              <a:rPr b="1" lang="en-US" sz="1300" spc="-1" strike="noStrike">
                <a:solidFill>
                  <a:srgbClr val="000000"/>
                </a:solidFill>
                <a:latin typeface="Arial"/>
                <a:ea typeface="DejaVu Sans"/>
              </a:rPr>
              <a:t>Second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Helena U. Zacharias.</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Li Chuin Chong.</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Taubert – Department of Gastroenterology,Hepatology, Infectious Diseases and Endocrinology.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Computational Virology Research Group.</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Institute for Experimental Virology.</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Scientific community.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790920" y="1843920"/>
            <a:ext cx="7547400" cy="61704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Thank you for listening!</a:t>
            </a:r>
            <a:br>
              <a:rPr sz="4400"/>
            </a:br>
            <a:r>
              <a:rPr b="0" lang="de-DE" sz="4400" spc="-1" strike="noStrike">
                <a:latin typeface="Arial"/>
                <a:ea typeface="DejaVu Sans"/>
              </a:rPr>
              <a:t>Any q</a:t>
            </a:r>
            <a:r>
              <a:rPr b="0" lang="de-DE" sz="4400" spc="-1" strike="noStrike">
                <a:solidFill>
                  <a:srgbClr val="000000"/>
                </a:solidFill>
                <a:latin typeface="Arial"/>
                <a:ea typeface="DejaVu Sans"/>
              </a:rPr>
              <a:t>uestions?</a:t>
            </a:r>
            <a:endParaRPr b="0" lang="en-US" sz="4400" spc="-1" strike="noStrike">
              <a:latin typeface="Arial"/>
            </a:endParaRPr>
          </a:p>
        </p:txBody>
      </p:sp>
      <p:pic>
        <p:nvPicPr>
          <p:cNvPr id="258" name="Grafik 3" descr=""/>
          <p:cNvPicPr/>
          <p:nvPr/>
        </p:nvPicPr>
        <p:blipFill>
          <a:blip r:embed="rId1"/>
          <a:stretch/>
        </p:blipFill>
        <p:spPr>
          <a:xfrm>
            <a:off x="3953520" y="2379960"/>
            <a:ext cx="2423520" cy="2626920"/>
          </a:xfrm>
          <a:prstGeom prst="rect">
            <a:avLst/>
          </a:prstGeom>
          <a:ln w="0">
            <a:noFill/>
          </a:ln>
        </p:spPr>
      </p:pic>
      <p:pic>
        <p:nvPicPr>
          <p:cNvPr id="259" name="Grafik 4" descr=""/>
          <p:cNvPicPr/>
          <p:nvPr/>
        </p:nvPicPr>
        <p:blipFill>
          <a:blip r:embed="rId2"/>
          <a:stretch/>
        </p:blipFill>
        <p:spPr>
          <a:xfrm>
            <a:off x="5038200" y="2265480"/>
            <a:ext cx="4754160" cy="26683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0" name=""/>
          <p:cNvSpPr/>
          <p:nvPr/>
        </p:nvSpPr>
        <p:spPr>
          <a:xfrm>
            <a:off x="19080" y="457200"/>
            <a:ext cx="3407400" cy="907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Segmented viruses and specificity of   profiles</a:t>
            </a:r>
            <a:endParaRPr b="0" lang="en-US" sz="1800" spc="-1" strike="noStrike">
              <a:latin typeface="Arial"/>
            </a:endParaRPr>
          </a:p>
        </p:txBody>
      </p:sp>
      <p:pic>
        <p:nvPicPr>
          <p:cNvPr id="261" name="" descr=""/>
          <p:cNvPicPr/>
          <p:nvPr/>
        </p:nvPicPr>
        <p:blipFill>
          <a:blip r:embed="rId1"/>
          <a:stretch/>
        </p:blipFill>
        <p:spPr>
          <a:xfrm>
            <a:off x="914400" y="1143000"/>
            <a:ext cx="2972520" cy="2512080"/>
          </a:xfrm>
          <a:prstGeom prst="rect">
            <a:avLst/>
          </a:prstGeom>
          <a:ln w="0">
            <a:noFill/>
          </a:ln>
        </p:spPr>
      </p:pic>
      <p:grpSp>
        <p:nvGrpSpPr>
          <p:cNvPr id="262" name=""/>
          <p:cNvGrpSpPr/>
          <p:nvPr/>
        </p:nvGrpSpPr>
        <p:grpSpPr>
          <a:xfrm>
            <a:off x="4800600" y="115560"/>
            <a:ext cx="3197880" cy="4682520"/>
            <a:chOff x="4800600" y="115560"/>
            <a:chExt cx="3197880" cy="4682520"/>
          </a:xfrm>
        </p:grpSpPr>
        <p:sp>
          <p:nvSpPr>
            <p:cNvPr id="263" name=""/>
            <p:cNvSpPr/>
            <p:nvPr/>
          </p:nvSpPr>
          <p:spPr>
            <a:xfrm>
              <a:off x="5257800" y="4515120"/>
              <a:ext cx="2736000" cy="282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de-DE" sz="1400" spc="-1" strike="noStrike">
                  <a:solidFill>
                    <a:srgbClr val="000000"/>
                  </a:solidFill>
                  <a:latin typeface="Arial"/>
                  <a:ea typeface="DejaVu Sans"/>
                </a:rPr>
                <a:t>Search for: Flavi_RdRp.</a:t>
              </a:r>
              <a:endParaRPr b="0" lang="en-US" sz="1400" spc="-1" strike="noStrike">
                <a:latin typeface="Arial"/>
              </a:endParaRPr>
            </a:p>
          </p:txBody>
        </p:sp>
        <p:pic>
          <p:nvPicPr>
            <p:cNvPr id="264" name="" descr=""/>
            <p:cNvPicPr/>
            <p:nvPr/>
          </p:nvPicPr>
          <p:blipFill>
            <a:blip r:embed="rId2"/>
            <a:stretch/>
          </p:blipFill>
          <p:spPr>
            <a:xfrm>
              <a:off x="4800600" y="115560"/>
              <a:ext cx="3197880" cy="4159440"/>
            </a:xfrm>
            <a:prstGeom prst="rect">
              <a:avLst/>
            </a:prstGeom>
            <a:ln w="0">
              <a:noFill/>
            </a:ln>
          </p:spPr>
        </p:pic>
      </p:grpSp>
      <p:sp>
        <p:nvSpPr>
          <p:cNvPr id="265" name=""/>
          <p:cNvSpPr/>
          <p:nvPr/>
        </p:nvSpPr>
        <p:spPr>
          <a:xfrm>
            <a:off x="228600" y="4114800"/>
            <a:ext cx="4105080" cy="642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Krammer, F., Smith, G.J.D., Fouchier, R.A.M. et al. Influenza. Nat Rev Dis Primers 4, 3 (2018). https://doi.org/10.1038/s41572-018-0002-y</a:t>
            </a:r>
            <a:endParaRPr b="0" lang="en-US" sz="800" spc="-1" strike="noStrike">
              <a:latin typeface="Arial"/>
            </a:endParaRP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6" name="PlaceHolder 6"/>
          <p:cNvSpPr/>
          <p:nvPr/>
        </p:nvSpPr>
        <p:spPr>
          <a:xfrm>
            <a:off x="173160" y="57312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classified vs unclassified</a:t>
            </a:r>
            <a:endParaRPr b="0" lang="en-US" sz="1800" spc="-1" strike="noStrike">
              <a:latin typeface="Arial"/>
            </a:endParaRPr>
          </a:p>
        </p:txBody>
      </p:sp>
      <p:sp>
        <p:nvSpPr>
          <p:cNvPr id="267" name="Textfeld 2"/>
          <p:cNvSpPr/>
          <p:nvPr/>
        </p:nvSpPr>
        <p:spPr>
          <a:xfrm>
            <a:off x="260280" y="1390320"/>
            <a:ext cx="2958120" cy="2402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600" spc="-1" strike="noStrike">
                <a:solidFill>
                  <a:srgbClr val="000000"/>
                </a:solidFill>
                <a:latin typeface="Arial"/>
                <a:ea typeface="DejaVu Sans"/>
              </a:rPr>
              <a:t>Viral Family extracted from</a:t>
            </a: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 column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a:t>
            </a:r>
            <a:endParaRPr b="0" lang="en-US" sz="1600" spc="-1" strike="noStrike">
              <a:latin typeface="Arial"/>
            </a:endParaRPr>
          </a:p>
          <a:p>
            <a:pPr algn="just">
              <a:lnSpc>
                <a:spcPct val="100000"/>
              </a:lnSpc>
              <a:buNone/>
            </a:pPr>
            <a:r>
              <a:rPr b="0" lang="de-DE" sz="1000" spc="-1" strike="noStrike">
                <a:solidFill>
                  <a:srgbClr val="000000"/>
                </a:solidFill>
                <a:latin typeface="Arial"/>
                <a:ea typeface="DejaVu Sans"/>
              </a:rPr>
              <a:t>taxid:1354498|Hepacivirus</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colobi|Hepacivirus|Flaviviridae|Amarillovirales|Flasuviricetes|Kitrinoviricota|Orthorn</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avirae|Riboviria</a:t>
            </a:r>
            <a:endParaRPr b="0" lang="en-US" sz="1000" spc="-1" strike="noStrike">
              <a:latin typeface="Arial"/>
            </a:endParaRPr>
          </a:p>
        </p:txBody>
      </p:sp>
      <p:pic>
        <p:nvPicPr>
          <p:cNvPr id="268" name="" descr=""/>
          <p:cNvPicPr/>
          <p:nvPr/>
        </p:nvPicPr>
        <p:blipFill>
          <a:blip r:embed="rId1"/>
          <a:stretch/>
        </p:blipFill>
        <p:spPr>
          <a:xfrm>
            <a:off x="3429000" y="573480"/>
            <a:ext cx="5479920" cy="41083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69" name="" descr=""/>
          <p:cNvPicPr/>
          <p:nvPr/>
        </p:nvPicPr>
        <p:blipFill>
          <a:blip r:embed="rId1"/>
          <a:stretch/>
        </p:blipFill>
        <p:spPr>
          <a:xfrm>
            <a:off x="6172200" y="336960"/>
            <a:ext cx="2195280" cy="4459680"/>
          </a:xfrm>
          <a:prstGeom prst="rect">
            <a:avLst/>
          </a:prstGeom>
          <a:ln w="0">
            <a:noFill/>
          </a:ln>
        </p:spPr>
      </p:pic>
      <p:sp>
        <p:nvSpPr>
          <p:cNvPr id="270" name=""/>
          <p:cNvSpPr/>
          <p:nvPr/>
        </p:nvSpPr>
        <p:spPr>
          <a:xfrm>
            <a:off x="228600" y="281520"/>
            <a:ext cx="5714280" cy="3635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Extrapolated viral diversity estimates from a bat and primate species to assess emerging human threats.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These represent the only published estimates of unknown viral diversity in vertebrate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99% of viral zoonoses originate from non-human mammals or in birds → 69 mammal and 8 bird out of 78.</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Viruses that originate in or have that originate in those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Estimates of viral diversity for the bat </a:t>
            </a:r>
            <a:r>
              <a:rPr b="0" i="1" lang="en-US" sz="1000" spc="-1" strike="noStrike">
                <a:solidFill>
                  <a:srgbClr val="000000"/>
                </a:solidFill>
                <a:latin typeface="Arial"/>
                <a:ea typeface="DejaVu Sans"/>
              </a:rPr>
              <a:t>Pteropus giganteus</a:t>
            </a:r>
            <a:r>
              <a:rPr b="0" lang="en-US" sz="1000" spc="-1" strike="noStrike">
                <a:solidFill>
                  <a:srgbClr val="000000"/>
                </a:solidFill>
                <a:latin typeface="Arial"/>
                <a:ea typeface="DejaVu Sans"/>
              </a:rPr>
              <a:t> are based</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on repeated sampling of individuals of this species and viral discovery using PCR with degenerate family-level primers targeting 9 viral genera or families, all known to contain zoonoses.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Estimates of viral diversity for the rhesus macaque </a:t>
            </a:r>
            <a:r>
              <a:rPr b="0" i="1" lang="en-US" sz="1000" spc="-1" strike="noStrike">
                <a:solidFill>
                  <a:srgbClr val="000000"/>
                </a:solidFill>
                <a:latin typeface="Arial"/>
                <a:ea typeface="DejaVu Sans"/>
              </a:rPr>
              <a:t>Macaca mulatta</a:t>
            </a:r>
            <a:r>
              <a:rPr b="0" lang="en-US" sz="1000" spc="-1" strike="noStrike">
                <a:solidFill>
                  <a:srgbClr val="000000"/>
                </a:solidFill>
                <a:latin typeface="Arial"/>
                <a:ea typeface="DejaVu Sans"/>
              </a:rPr>
              <a:t> targeted 21 viral families by PCR, as well as high-throughput sequencing (HTS).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Average of </a:t>
            </a:r>
            <a:r>
              <a:rPr b="1" lang="en-US" sz="1000" spc="-1" strike="noStrike">
                <a:solidFill>
                  <a:srgbClr val="c9211e"/>
                </a:solidFill>
                <a:latin typeface="Arial"/>
                <a:ea typeface="Noto Sans CJK SC"/>
              </a:rPr>
              <a:t>11.58 viruses/family</a:t>
            </a:r>
            <a:r>
              <a:rPr b="0" lang="en-US" sz="1000" spc="-1" strike="noStrike">
                <a:solidFill>
                  <a:srgbClr val="000000"/>
                </a:solidFill>
                <a:latin typeface="Arial"/>
                <a:ea typeface="Noto Sans CJK SC"/>
              </a:rPr>
              <a:t> (SE: 6.74),indicating that the average viral family has between 4.84 and 18.32 viral species (skewed by Picobirnoviruses).</a:t>
            </a: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Median is 2.5 species/family.</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For the Global Virome Project (GVP), 25 viral families with high zoonotic potential were targeted, estimating a global mammalian viral richness of 1.53 million species (SE: 640k-2.42M). Additionally, avian influenza viral richness was estimated at 137k species, leading to a total global estimate of 1.67 million viral species from zoonotic families.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1" name=""/>
          <p:cNvSpPr/>
          <p:nvPr/>
        </p:nvSpPr>
        <p:spPr>
          <a:xfrm>
            <a:off x="0" y="357480"/>
            <a:ext cx="6857280" cy="556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100" spc="-1" strike="noStrike">
                <a:solidFill>
                  <a:srgbClr val="000000"/>
                </a:solidFill>
                <a:latin typeface="Arial"/>
                <a:ea typeface="DejaVu Sans"/>
              </a:rPr>
              <a:t>25 families * 11.58 species/family *  5,291 (number of mammalian species) = 1.5 mil</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i="1" lang="en-US" sz="1100" spc="-1" strike="noStrike">
                <a:solidFill>
                  <a:srgbClr val="000000"/>
                </a:solidFill>
                <a:latin typeface="Arial"/>
                <a:ea typeface="DejaVu Sans"/>
              </a:rPr>
              <a:t>Orthomyxoviridae</a:t>
            </a:r>
            <a:r>
              <a:rPr b="0" lang="en-US" sz="1100" spc="-1" strike="noStrike">
                <a:solidFill>
                  <a:srgbClr val="000000"/>
                </a:solidFill>
                <a:latin typeface="Arial"/>
                <a:ea typeface="DejaVu Sans"/>
              </a:rPr>
              <a:t> (Influenza) * 11.58 * 11,862 = </a:t>
            </a:r>
            <a:r>
              <a:rPr b="0" lang="en-US" sz="1000" spc="-1" strike="noStrike">
                <a:solidFill>
                  <a:srgbClr val="000000"/>
                </a:solidFill>
                <a:latin typeface="Arial"/>
                <a:ea typeface="DejaVu Sans"/>
              </a:rPr>
              <a:t>137,362.96</a:t>
            </a:r>
            <a:r>
              <a:rPr b="0" lang="en-US" sz="1100" spc="-1" strike="noStrike">
                <a:solidFill>
                  <a:srgbClr val="000000"/>
                </a:solidFill>
                <a:latin typeface="Arial"/>
                <a:ea typeface="DejaVu Sans"/>
              </a:rPr>
              <a:t> </a:t>
            </a:r>
            <a:endParaRPr b="0" lang="en-US" sz="1100" spc="-1" strike="noStrike">
              <a:latin typeface="Arial"/>
            </a:endParaRPr>
          </a:p>
        </p:txBody>
      </p:sp>
      <p:pic>
        <p:nvPicPr>
          <p:cNvPr id="272" name="" descr=""/>
          <p:cNvPicPr/>
          <p:nvPr/>
        </p:nvPicPr>
        <p:blipFill>
          <a:blip r:embed="rId1"/>
          <a:stretch/>
        </p:blipFill>
        <p:spPr>
          <a:xfrm>
            <a:off x="0" y="1336320"/>
            <a:ext cx="6402960" cy="14061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3" name=""/>
          <p:cNvSpPr/>
          <p:nvPr/>
        </p:nvSpPr>
        <p:spPr>
          <a:xfrm>
            <a:off x="360" y="228960"/>
            <a:ext cx="7999920" cy="38851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We therefore multiply the per-viral family mean of 11.58 species by 25 (see specific viral families listed below) to give an estimate of the total viral diversity within all 25 viral families that have high zoonotic potential as 289.5 (se 121.0 - 458.0) for each mammalian host species. Given that there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are 5,291 known mammal species (21) (excluding marine mammals which have limited</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contact with humans relative to terrestrial and volant mammals) we estimate global</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mammalian viral richness in our 25 target viral families at 1,531,745 (se 640,211 -</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2,423,278). In addition, influenza viruses derived from mammals and birds represent a</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significant public health threat globally. Therefore, we used the mean viral diversity per</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viral family in mammal hosts (11.58), and assumed that this may also represent the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average per-host species viral diversity for influenza viruses (Orthomyxoviridae) in each</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the 11,862 known bird species bird species (22). This gives an estimated avian</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influenza viral richness of 137,362.96 (se 57,412 - 217,312), and a total global richness</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viral species from families with high zoonotic potential of around 1,669,106.”</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
          <p:cNvSpPr/>
          <p:nvPr/>
        </p:nvSpPr>
        <p:spPr>
          <a:xfrm>
            <a:off x="5036400" y="4148640"/>
            <a:ext cx="4105080" cy="642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latin typeface="Arial"/>
            </a:endParaRPr>
          </a:p>
        </p:txBody>
      </p:sp>
      <p:pic>
        <p:nvPicPr>
          <p:cNvPr id="104" name="" descr=""/>
          <p:cNvPicPr/>
          <p:nvPr/>
        </p:nvPicPr>
        <p:blipFill>
          <a:blip r:embed="rId1"/>
          <a:stretch/>
        </p:blipFill>
        <p:spPr>
          <a:xfrm>
            <a:off x="2743200" y="90720"/>
            <a:ext cx="6167160" cy="3466440"/>
          </a:xfrm>
          <a:prstGeom prst="rect">
            <a:avLst/>
          </a:prstGeom>
          <a:ln w="0">
            <a:noFill/>
          </a:ln>
        </p:spPr>
      </p:pic>
      <p:grpSp>
        <p:nvGrpSpPr>
          <p:cNvPr id="105" name=""/>
          <p:cNvGrpSpPr/>
          <p:nvPr/>
        </p:nvGrpSpPr>
        <p:grpSpPr>
          <a:xfrm>
            <a:off x="919080" y="228600"/>
            <a:ext cx="7992000" cy="4339080"/>
            <a:chOff x="919080" y="228600"/>
            <a:chExt cx="7992000" cy="4339080"/>
          </a:xfrm>
        </p:grpSpPr>
        <p:sp>
          <p:nvSpPr>
            <p:cNvPr id="106" name=""/>
            <p:cNvSpPr/>
            <p:nvPr/>
          </p:nvSpPr>
          <p:spPr>
            <a:xfrm>
              <a:off x="919080" y="3663000"/>
              <a:ext cx="6619680" cy="9046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i="1" lang="en-US" sz="1400" spc="-1" strike="noStrike">
                  <a:solidFill>
                    <a:srgbClr val="333333"/>
                  </a:solidFill>
                  <a:latin typeface="Ariel"/>
                  <a:ea typeface="ヒラギノ角ゴ Pro W3"/>
                </a:rPr>
                <a:t>“</a:t>
              </a:r>
              <a:r>
                <a:rPr b="0" i="1" lang="en-US" sz="1400" spc="-1" strike="noStrike">
                  <a:solidFill>
                    <a:srgbClr val="333333"/>
                  </a:solidFill>
                  <a:latin typeface="Ariel"/>
                  <a:ea typeface="ヒラギノ角ゴ Pro W3"/>
                </a:rPr>
                <a:t>Earlier, large-scale epidemics spanning various continents were a twice or thrice a century phenomenon, but we have experienced 6 major pandemics </a:t>
              </a:r>
              <a:r>
                <a:rPr b="0" i="1" lang="en-US" sz="1400" spc="-1" strike="noStrike" u="sng">
                  <a:solidFill>
                    <a:srgbClr val="333333"/>
                  </a:solidFill>
                  <a:uFillTx/>
                  <a:latin typeface="Ariel"/>
                  <a:ea typeface="ヒラギノ角ゴ Pro W3"/>
                </a:rPr>
                <a:t>in the last 20 years</a:t>
              </a:r>
              <a:r>
                <a:rPr b="0" i="1" lang="en-US" sz="1400" spc="-1" strike="noStrike">
                  <a:solidFill>
                    <a:srgbClr val="333333"/>
                  </a:solidFill>
                  <a:latin typeface="Ariel"/>
                  <a:ea typeface="ヒラギノ角ゴ Pro W3"/>
                </a:rPr>
                <a:t> itself.”</a:t>
              </a:r>
              <a:endParaRPr b="0" lang="en-US" sz="1400" spc="-1" strike="noStrike">
                <a:latin typeface="Arial"/>
              </a:endParaRPr>
            </a:p>
          </p:txBody>
        </p:sp>
        <p:sp>
          <p:nvSpPr>
            <p:cNvPr id="107" name=""/>
            <p:cNvSpPr/>
            <p:nvPr/>
          </p:nvSpPr>
          <p:spPr>
            <a:xfrm>
              <a:off x="7543800" y="228600"/>
              <a:ext cx="1367280" cy="3196080"/>
            </a:xfrm>
            <a:prstGeom prst="rect">
              <a:avLst/>
            </a:prstGeom>
            <a:solidFill>
              <a:srgbClr val="ffffff">
                <a:alpha val="24000"/>
              </a:srgbClr>
            </a:solidFill>
            <a:ln w="38160">
              <a:solidFill>
                <a:srgbClr val="6b5e9b"/>
              </a:solidFill>
              <a:round/>
            </a:ln>
          </p:spPr>
          <p:style>
            <a:lnRef idx="0"/>
            <a:fillRef idx="0"/>
            <a:effectRef idx="0"/>
            <a:fontRef idx="minor"/>
          </p:style>
        </p:sp>
      </p:grpSp>
      <p:sp>
        <p:nvSpPr>
          <p:cNvPr id="108" name="PlaceHolder 4"/>
          <p:cNvSpPr/>
          <p:nvPr/>
        </p:nvSpPr>
        <p:spPr>
          <a:xfrm>
            <a:off x="235800" y="228600"/>
            <a:ext cx="77608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600" spc="-1" strike="noStrike">
                <a:solidFill>
                  <a:srgbClr val="666666"/>
                </a:solidFill>
                <a:latin typeface="Arial"/>
                <a:ea typeface="Arial"/>
              </a:rPr>
              <a:t>Importance of virus discovery</a:t>
            </a:r>
            <a:endParaRPr b="0" lang="en-US" sz="1600" spc="-1" strike="noStrike">
              <a:latin typeface="Arial"/>
            </a:endParaRPr>
          </a:p>
          <a:p>
            <a:pPr>
              <a:lnSpc>
                <a:spcPct val="100000"/>
              </a:lnSpc>
              <a:spcBef>
                <a:spcPts val="360"/>
              </a:spcBef>
              <a:buNone/>
              <a:tabLst>
                <a:tab algn="l" pos="0"/>
              </a:tabLst>
            </a:pPr>
            <a:r>
              <a:rPr b="0" lang="de-DE" sz="1600" spc="-1" strike="noStrike">
                <a:solidFill>
                  <a:srgbClr val="666666"/>
                </a:solidFill>
                <a:latin typeface="Arial"/>
                <a:ea typeface="Arial"/>
              </a:rPr>
              <a:t>- Pandemics</a:t>
            </a:r>
            <a:endParaRPr b="0" lang="en-US" sz="1600" spc="-1" strike="noStrike">
              <a:latin typeface="Arial"/>
            </a:endParaRPr>
          </a:p>
        </p:txBody>
      </p:sp>
      <p:pic>
        <p:nvPicPr>
          <p:cNvPr id="109" name="" descr=""/>
          <p:cNvPicPr/>
          <p:nvPr/>
        </p:nvPicPr>
        <p:blipFill>
          <a:blip r:embed="rId2"/>
          <a:stretch/>
        </p:blipFill>
        <p:spPr>
          <a:xfrm>
            <a:off x="228600" y="1085760"/>
            <a:ext cx="1828800" cy="3714840"/>
          </a:xfrm>
          <a:prstGeom prst="rect">
            <a:avLst/>
          </a:prstGeom>
          <a:ln w="0">
            <a:noFill/>
          </a:ln>
        </p:spPr>
      </p:pic>
      <p:sp>
        <p:nvSpPr>
          <p:cNvPr id="110" name=""/>
          <p:cNvSpPr/>
          <p:nvPr/>
        </p:nvSpPr>
        <p:spPr>
          <a:xfrm>
            <a:off x="914400" y="4844160"/>
            <a:ext cx="4105080" cy="642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Carroll D, Daszak P, Wolfe ND, et al. The Global Virome Project. Science.</a:t>
            </a:r>
            <a:endParaRPr b="0" lang="en-US" sz="800" spc="-1" strike="noStrike">
              <a:latin typeface="Arial"/>
            </a:endParaRPr>
          </a:p>
          <a:p>
            <a:pPr>
              <a:lnSpc>
                <a:spcPct val="100000"/>
              </a:lnSpc>
              <a:buNone/>
            </a:pPr>
            <a:r>
              <a:rPr b="0" lang="en-US" sz="800" spc="-1" strike="noStrike">
                <a:solidFill>
                  <a:srgbClr val="808080"/>
                </a:solidFill>
                <a:latin typeface="ariel"/>
                <a:ea typeface="ヒラギノ角ゴ Pro W3"/>
              </a:rPr>
              <a:t>2018;359(6378):872-874. doi:10.1126/science.aap7463</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3657600" y="1371960"/>
            <a:ext cx="5303520" cy="3190680"/>
          </a:xfrm>
          <a:prstGeom prst="rect">
            <a:avLst/>
          </a:prstGeom>
          <a:ln w="0">
            <a:noFill/>
          </a:ln>
        </p:spPr>
      </p:pic>
      <p:sp>
        <p:nvSpPr>
          <p:cNvPr id="112" name=""/>
          <p:cNvSpPr/>
          <p:nvPr/>
        </p:nvSpPr>
        <p:spPr>
          <a:xfrm>
            <a:off x="228600" y="3866040"/>
            <a:ext cx="2962080" cy="933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US" sz="1200" spc="-1" strike="noStrike">
                <a:solidFill>
                  <a:srgbClr val="333333"/>
                </a:solidFill>
                <a:latin typeface="Arial"/>
                <a:ea typeface="ヒラギノ角ゴ Pro W3"/>
              </a:rPr>
              <a:t>“ </a:t>
            </a:r>
            <a:r>
              <a:rPr b="0" i="1" lang="en-US" sz="1200" spc="-1" strike="noStrike">
                <a:solidFill>
                  <a:srgbClr val="333333"/>
                </a:solidFill>
                <a:latin typeface="Arial"/>
                <a:ea typeface="ヒラギノ角ゴ Pro W3"/>
              </a:rPr>
              <a:t>Despite increasing focus, it remains the case that the majority of sequence data in a typical virome study remain unidentified, highlighting the extent of unexplored viral ‘dark matter’.”</a:t>
            </a:r>
            <a:endParaRPr b="0" lang="en-US" sz="1200" spc="-1" strike="noStrike">
              <a:latin typeface="Arial"/>
            </a:endParaRPr>
          </a:p>
        </p:txBody>
      </p:sp>
      <p:sp>
        <p:nvSpPr>
          <p:cNvPr id="113" name="PlaceHolder 5"/>
          <p:cNvSpPr/>
          <p:nvPr/>
        </p:nvSpPr>
        <p:spPr>
          <a:xfrm>
            <a:off x="457200" y="685440"/>
            <a:ext cx="77608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viral discovery - Virome</a:t>
            </a:r>
            <a:endParaRPr b="0" lang="en-US" sz="1800" spc="-1" strike="noStrike">
              <a:latin typeface="Arial"/>
            </a:endParaRPr>
          </a:p>
        </p:txBody>
      </p:sp>
      <p:sp>
        <p:nvSpPr>
          <p:cNvPr id="114" name=""/>
          <p:cNvSpPr/>
          <p:nvPr/>
        </p:nvSpPr>
        <p:spPr>
          <a:xfrm>
            <a:off x="6629400" y="457200"/>
            <a:ext cx="2276280" cy="782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latin typeface="Arial"/>
            </a:endParaRPr>
          </a:p>
        </p:txBody>
      </p:sp>
      <p:sp>
        <p:nvSpPr>
          <p:cNvPr id="115" name=""/>
          <p:cNvSpPr/>
          <p:nvPr/>
        </p:nvSpPr>
        <p:spPr>
          <a:xfrm>
            <a:off x="685800" y="1143000"/>
            <a:ext cx="2504880" cy="2276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approximately </a:t>
            </a:r>
            <a:r>
              <a:rPr b="1" lang="en-US" sz="1100" spc="-1" strike="noStrike">
                <a:solidFill>
                  <a:srgbClr val="800080"/>
                </a:solidFill>
                <a:latin typeface="Ariel"/>
                <a:ea typeface="ヒラギノ角ゴ Pro W3"/>
              </a:rPr>
              <a:t>10¹³</a:t>
            </a:r>
            <a:r>
              <a:rPr b="0" lang="en-US" sz="1100" spc="-1" strike="noStrike">
                <a:solidFill>
                  <a:srgbClr val="000000"/>
                </a:solidFill>
                <a:latin typeface="Ariel"/>
                <a:ea typeface="ヒラギノ角ゴ Pro W3"/>
              </a:rPr>
              <a:t> particles per human individual.</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High heterogeneity across different body sites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Infecting our cells and cellular microorganisms.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Human endogenous retroviruses (HERV),Herpesvirus 6, </a:t>
            </a:r>
            <a:r>
              <a:rPr b="0" i="1" lang="en-US" sz="1100" spc="-1" strike="noStrike">
                <a:solidFill>
                  <a:srgbClr val="000000"/>
                </a:solidFill>
                <a:latin typeface="Ariel"/>
                <a:ea typeface="ヒラギノ角ゴ Pro W3"/>
              </a:rPr>
              <a:t>Anelloviridae</a:t>
            </a:r>
            <a:r>
              <a:rPr b="0" lang="en-US" sz="1100" spc="-1" strike="noStrike">
                <a:solidFill>
                  <a:srgbClr val="000000"/>
                </a:solidFill>
                <a:latin typeface="Ariel"/>
                <a:ea typeface="ヒラギノ角ゴ Pro W3"/>
              </a:rPr>
              <a: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7"/>
          <p:cNvSpPr/>
          <p:nvPr/>
        </p:nvSpPr>
        <p:spPr>
          <a:xfrm>
            <a:off x="464400" y="457200"/>
            <a:ext cx="77608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virus discovery – surrogate viruses and viral    history</a:t>
            </a:r>
            <a:endParaRPr b="0" lang="en-US" sz="1800" spc="-1" strike="noStrike">
              <a:latin typeface="Arial"/>
            </a:endParaRPr>
          </a:p>
        </p:txBody>
      </p:sp>
      <p:pic>
        <p:nvPicPr>
          <p:cNvPr id="117" name="" descr=""/>
          <p:cNvPicPr/>
          <p:nvPr/>
        </p:nvPicPr>
        <p:blipFill>
          <a:blip r:embed="rId1"/>
          <a:stretch/>
        </p:blipFill>
        <p:spPr>
          <a:xfrm>
            <a:off x="457200" y="1600200"/>
            <a:ext cx="1081440" cy="1010520"/>
          </a:xfrm>
          <a:prstGeom prst="rect">
            <a:avLst/>
          </a:prstGeom>
          <a:ln w="0">
            <a:noFill/>
          </a:ln>
        </p:spPr>
      </p:pic>
      <p:sp>
        <p:nvSpPr>
          <p:cNvPr id="118" name=""/>
          <p:cNvSpPr/>
          <p:nvPr/>
        </p:nvSpPr>
        <p:spPr>
          <a:xfrm flipV="1">
            <a:off x="1538640" y="1600200"/>
            <a:ext cx="3033360" cy="457200"/>
          </a:xfrm>
          <a:prstGeom prst="line">
            <a:avLst/>
          </a:prstGeom>
          <a:ln w="19080">
            <a:solidFill>
              <a:srgbClr val="000000"/>
            </a:solidFill>
            <a:round/>
            <a:tailEnd len="med" type="triangle" w="med"/>
          </a:ln>
        </p:spPr>
        <p:style>
          <a:lnRef idx="0"/>
          <a:fillRef idx="0"/>
          <a:effectRef idx="0"/>
          <a:fontRef idx="minor"/>
        </p:style>
      </p:sp>
      <p:pic>
        <p:nvPicPr>
          <p:cNvPr id="119" name="" descr=""/>
          <p:cNvPicPr/>
          <p:nvPr/>
        </p:nvPicPr>
        <p:blipFill>
          <a:blip r:embed="rId2"/>
          <a:stretch/>
        </p:blipFill>
        <p:spPr>
          <a:xfrm>
            <a:off x="4800600" y="1149840"/>
            <a:ext cx="754920" cy="1136160"/>
          </a:xfrm>
          <a:prstGeom prst="rect">
            <a:avLst/>
          </a:prstGeom>
          <a:ln w="0">
            <a:noFill/>
          </a:ln>
        </p:spPr>
      </p:pic>
      <p:sp>
        <p:nvSpPr>
          <p:cNvPr id="120" name=""/>
          <p:cNvSpPr/>
          <p:nvPr/>
        </p:nvSpPr>
        <p:spPr>
          <a:xfrm>
            <a:off x="4643280" y="2287080"/>
            <a:ext cx="1300320" cy="68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bf0041"/>
                </a:solidFill>
                <a:latin typeface="Ariel"/>
                <a:ea typeface="DejaVu Sans"/>
              </a:rPr>
              <a:t>Endangered!</a:t>
            </a:r>
            <a:endParaRPr b="0" lang="en-US" sz="1000" spc="-1" strike="noStrike">
              <a:latin typeface="Arial"/>
            </a:endParaRPr>
          </a:p>
        </p:txBody>
      </p:sp>
      <p:sp>
        <p:nvSpPr>
          <p:cNvPr id="121" name=""/>
          <p:cNvSpPr/>
          <p:nvPr/>
        </p:nvSpPr>
        <p:spPr>
          <a:xfrm>
            <a:off x="0" y="3392640"/>
            <a:ext cx="3422160" cy="23155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buNone/>
            </a:pPr>
            <a:r>
              <a:rPr b="0" lang="en-US" sz="800" spc="-1" strike="noStrike">
                <a:solidFill>
                  <a:srgbClr val="000000"/>
                </a:solidFill>
                <a:latin typeface="Ariel"/>
                <a:ea typeface="DejaVu Sans"/>
              </a:rPr>
              <a:t> </a:t>
            </a:r>
            <a:r>
              <a:rPr b="0" lang="en-US" sz="800" spc="-1" strike="noStrike">
                <a:solidFill>
                  <a:srgbClr val="000000"/>
                </a:solidFill>
                <a:latin typeface="Ariel"/>
                <a:ea typeface="DejaVu Sans"/>
              </a:rPr>
              <a:t>Approximately </a:t>
            </a:r>
            <a:r>
              <a:rPr b="1" lang="en-US" sz="800" spc="-1" strike="noStrike">
                <a:solidFill>
                  <a:srgbClr val="000000"/>
                </a:solidFill>
                <a:latin typeface="Ariel"/>
                <a:ea typeface="DejaVu Sans"/>
              </a:rPr>
              <a:t>50 million</a:t>
            </a:r>
            <a:r>
              <a:rPr b="0" lang="en-US" sz="800" spc="-1" strike="noStrike">
                <a:solidFill>
                  <a:srgbClr val="000000"/>
                </a:solidFill>
                <a:latin typeface="Ariel"/>
                <a:ea typeface="DejaVu Sans"/>
              </a:rPr>
              <a:t> people are living with HCV infection </a:t>
            </a:r>
            <a:r>
              <a:rPr b="0" lang="en-US" sz="800" spc="-1" strike="noStrike">
                <a:solidFill>
                  <a:srgbClr val="666666"/>
                </a:solidFill>
                <a:latin typeface="Ariel"/>
                <a:ea typeface="DejaVu Sans"/>
              </a:rPr>
              <a:t>(Global hepatitis report 2024: action for access in low- and middle-incomecountries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Liver fibrosis.</a:t>
            </a:r>
            <a:endParaRPr b="0" lang="en-US" sz="800" spc="-1" strike="noStrike">
              <a:latin typeface="Arial"/>
              <a:ea typeface="Noto Sans CJK SC"/>
            </a:endParaRPr>
          </a:p>
          <a:p>
            <a:pPr>
              <a:lnSpc>
                <a:spcPct val="100000"/>
              </a:lnSpc>
              <a:spcBef>
                <a:spcPts val="340"/>
              </a:spcBef>
              <a:spcAft>
                <a:spcPts val="142"/>
              </a:spcAft>
              <a:buNone/>
            </a:pP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latin typeface="Arial"/>
              <a:ea typeface="Noto Sans CJK SC"/>
            </a:endParaRPr>
          </a:p>
          <a:p>
            <a:pPr>
              <a:lnSpc>
                <a:spcPct val="100000"/>
              </a:lnSpc>
              <a:spcBef>
                <a:spcPts val="907"/>
              </a:spcBef>
              <a:spcAft>
                <a:spcPts val="709"/>
              </a:spcAft>
              <a:buNone/>
            </a:pPr>
            <a:r>
              <a:rPr b="0" lang="en-US" sz="800" spc="-1" strike="noStrike">
                <a:solidFill>
                  <a:srgbClr val="000000"/>
                </a:solidFill>
                <a:latin typeface="Ariel"/>
                <a:ea typeface="DejaVu Sans"/>
              </a:rPr>
              <a:t>Treatment: </a:t>
            </a:r>
            <a:r>
              <a:rPr b="1" lang="en-US" sz="800" spc="-1" strike="noStrike">
                <a:solidFill>
                  <a:srgbClr val="000000"/>
                </a:solidFill>
                <a:latin typeface="Ariel"/>
                <a:ea typeface="DejaVu Sans"/>
              </a:rPr>
              <a:t>direct-acting antiviral (DAAs) regimens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endParaRPr b="0" lang="en-US" sz="800" spc="-1" strike="noStrike">
              <a:latin typeface="Arial"/>
            </a:endParaRPr>
          </a:p>
          <a:p>
            <a:pPr>
              <a:lnSpc>
                <a:spcPct val="100000"/>
              </a:lnSpc>
              <a:buNone/>
            </a:pPr>
            <a:endParaRPr b="0" lang="en-US" sz="800" spc="-1" strike="noStrike">
              <a:latin typeface="Arial"/>
            </a:endParaRPr>
          </a:p>
          <a:p>
            <a:pPr>
              <a:lnSpc>
                <a:spcPct val="100000"/>
              </a:lnSpc>
              <a:buNone/>
            </a:pPr>
            <a:endParaRPr b="0" lang="en-US" sz="800" spc="-1" strike="noStrike">
              <a:latin typeface="Arial"/>
            </a:endParaRPr>
          </a:p>
        </p:txBody>
      </p:sp>
      <p:grpSp>
        <p:nvGrpSpPr>
          <p:cNvPr id="122" name=""/>
          <p:cNvGrpSpPr/>
          <p:nvPr/>
        </p:nvGrpSpPr>
        <p:grpSpPr>
          <a:xfrm>
            <a:off x="1600200" y="2589480"/>
            <a:ext cx="7314120" cy="2210040"/>
            <a:chOff x="1600200" y="2589480"/>
            <a:chExt cx="7314120" cy="2210040"/>
          </a:xfrm>
        </p:grpSpPr>
        <p:grpSp>
          <p:nvGrpSpPr>
            <p:cNvPr id="123" name=""/>
            <p:cNvGrpSpPr/>
            <p:nvPr/>
          </p:nvGrpSpPr>
          <p:grpSpPr>
            <a:xfrm>
              <a:off x="1600200" y="2589480"/>
              <a:ext cx="4565160" cy="1975680"/>
              <a:chOff x="1600200" y="2589480"/>
              <a:chExt cx="4565160" cy="1975680"/>
            </a:xfrm>
          </p:grpSpPr>
          <p:grpSp>
            <p:nvGrpSpPr>
              <p:cNvPr id="124" name=""/>
              <p:cNvGrpSpPr/>
              <p:nvPr/>
            </p:nvGrpSpPr>
            <p:grpSpPr>
              <a:xfrm>
                <a:off x="1600200" y="2589480"/>
                <a:ext cx="2359080" cy="839520"/>
                <a:chOff x="1600200" y="2589480"/>
                <a:chExt cx="2359080" cy="839520"/>
              </a:xfrm>
            </p:grpSpPr>
            <p:sp>
              <p:nvSpPr>
                <p:cNvPr id="125" name=""/>
                <p:cNvSpPr/>
                <p:nvPr/>
              </p:nvSpPr>
              <p:spPr>
                <a:xfrm>
                  <a:off x="1600200" y="2589480"/>
                  <a:ext cx="2359080" cy="839520"/>
                </a:xfrm>
                <a:prstGeom prst="line">
                  <a:avLst/>
                </a:prstGeom>
                <a:ln w="19080">
                  <a:solidFill>
                    <a:srgbClr val="000000"/>
                  </a:solidFill>
                  <a:round/>
                  <a:tailEnd len="med" type="triangle" w="med"/>
                </a:ln>
              </p:spPr>
              <p:style>
                <a:lnRef idx="0"/>
                <a:fillRef idx="0"/>
                <a:effectRef idx="0"/>
                <a:fontRef idx="minor"/>
              </p:style>
            </p:sp>
            <p:sp>
              <p:nvSpPr>
                <p:cNvPr id="126" name=""/>
                <p:cNvSpPr/>
                <p:nvPr/>
              </p:nvSpPr>
              <p:spPr>
                <a:xfrm rot="975600">
                  <a:off x="2487600" y="2794680"/>
                  <a:ext cx="1042920" cy="413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158466"/>
                      </a:solidFill>
                      <a:latin typeface="Arial"/>
                      <a:ea typeface="DejaVu Sans"/>
                    </a:rPr>
                    <a:t>Surrogate</a:t>
                  </a:r>
                  <a:endParaRPr b="0" lang="en-US" sz="1400" spc="-1" strike="noStrike">
                    <a:latin typeface="Arial"/>
                  </a:endParaRPr>
                </a:p>
              </p:txBody>
            </p:sp>
          </p:grpSp>
          <p:grpSp>
            <p:nvGrpSpPr>
              <p:cNvPr id="127" name=""/>
              <p:cNvGrpSpPr/>
              <p:nvPr/>
            </p:nvGrpSpPr>
            <p:grpSpPr>
              <a:xfrm>
                <a:off x="3657600" y="3657600"/>
                <a:ext cx="2507760" cy="907560"/>
                <a:chOff x="3657600" y="3657600"/>
                <a:chExt cx="2507760" cy="907560"/>
              </a:xfrm>
            </p:grpSpPr>
            <p:sp>
              <p:nvSpPr>
                <p:cNvPr id="128" name=""/>
                <p:cNvSpPr/>
                <p:nvPr/>
              </p:nvSpPr>
              <p:spPr>
                <a:xfrm>
                  <a:off x="3657600" y="3883320"/>
                  <a:ext cx="1136160" cy="450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100" spc="-1" strike="noStrike">
                      <a:solidFill>
                        <a:srgbClr val="000000"/>
                      </a:solidFill>
                      <a:latin typeface="Arial"/>
                      <a:ea typeface="DejaVu Sans"/>
                    </a:rPr>
                    <a:t>George-</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Baker virus </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 (GBV-B)</a:t>
                  </a:r>
                  <a:endParaRPr b="0" lang="en-US" sz="1100" spc="-1" strike="noStrike">
                    <a:latin typeface="Arial"/>
                  </a:endParaRPr>
                </a:p>
              </p:txBody>
            </p:sp>
            <p:pic>
              <p:nvPicPr>
                <p:cNvPr id="129" name="" descr=""/>
                <p:cNvPicPr/>
                <p:nvPr/>
              </p:nvPicPr>
              <p:blipFill>
                <a:blip r:embed="rId3"/>
                <a:stretch/>
              </p:blipFill>
              <p:spPr>
                <a:xfrm>
                  <a:off x="4572000" y="3657600"/>
                  <a:ext cx="907560" cy="907560"/>
                </a:xfrm>
                <a:prstGeom prst="rect">
                  <a:avLst/>
                </a:prstGeom>
                <a:ln w="0">
                  <a:noFill/>
                </a:ln>
              </p:spPr>
            </p:pic>
            <p:sp>
              <p:nvSpPr>
                <p:cNvPr id="130" name=""/>
                <p:cNvSpPr/>
                <p:nvPr/>
              </p:nvSpPr>
              <p:spPr>
                <a:xfrm>
                  <a:off x="5486400" y="3886200"/>
                  <a:ext cx="678960" cy="450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DejaVu Sans"/>
                    </a:rPr>
                    <a:t>?</a:t>
                  </a:r>
                  <a:endParaRPr b="0" lang="en-US" sz="1800" spc="-1" strike="noStrike">
                    <a:latin typeface="Arial"/>
                  </a:endParaRPr>
                </a:p>
              </p:txBody>
            </p:sp>
          </p:grpSp>
        </p:grpSp>
        <p:sp>
          <p:nvSpPr>
            <p:cNvPr id="131" name=""/>
            <p:cNvSpPr/>
            <p:nvPr/>
          </p:nvSpPr>
          <p:spPr>
            <a:xfrm>
              <a:off x="5943600" y="2971800"/>
              <a:ext cx="2970720" cy="1827720"/>
            </a:xfrm>
            <a:prstGeom prst="rect">
              <a:avLst/>
            </a:prstGeom>
            <a:solidFill>
              <a:srgbClr val="ffffff"/>
            </a:solidFill>
            <a:ln cap="rnd" w="12600">
              <a:solidFill>
                <a:srgbClr val="000000"/>
              </a:solidFill>
              <a:round/>
            </a:ln>
          </p:spPr>
          <p:style>
            <a:lnRef idx="0"/>
            <a:fillRef idx="0"/>
            <a:effectRef idx="0"/>
            <a:fontRef idx="minor"/>
          </p:style>
          <p:txBody>
            <a:bodyPr lIns="96120" rIns="96120" tIns="51120" bIns="51120" anchor="ctr">
              <a:noAutofit/>
            </a:bodyPr>
            <a:p>
              <a:pPr algn="just">
                <a:lnSpc>
                  <a:spcPct val="100000"/>
                </a:lnSpc>
                <a:buNone/>
              </a:pPr>
              <a:r>
                <a:rPr b="1" lang="en-US" sz="1100" spc="-1" strike="noStrike">
                  <a:solidFill>
                    <a:srgbClr val="000000"/>
                  </a:solidFill>
                  <a:latin typeface="Ariel"/>
                  <a:ea typeface="DejaVu Sans"/>
                </a:rPr>
                <a:t>Pre-2011</a:t>
              </a:r>
              <a:r>
                <a:rPr b="0" lang="en-US" sz="1100" spc="-1" strike="noStrike">
                  <a:solidFill>
                    <a:srgbClr val="000000"/>
                  </a:solidFill>
                  <a:latin typeface="Ariel"/>
                  <a:ea typeface="DejaVu Sans"/>
                </a:rPr>
                <a:t>: hepaciviruses only known in humans and chimpanzees.</a:t>
              </a:r>
              <a:endParaRPr b="0" lang="en-US" sz="1100" spc="-1" strike="noStrike">
                <a:latin typeface="Arial"/>
              </a:endParaRPr>
            </a:p>
            <a:p>
              <a:pPr algn="ctr">
                <a:lnSpc>
                  <a:spcPct val="100000"/>
                </a:lnSpc>
                <a:buNone/>
              </a:pPr>
              <a:endParaRPr b="0" lang="en-US" sz="1100" spc="-1" strike="noStrike">
                <a:latin typeface="Arial"/>
              </a:endParaRPr>
            </a:p>
            <a:p>
              <a:pPr algn="just">
                <a:lnSpc>
                  <a:spcPct val="100000"/>
                </a:lnSpc>
                <a:buNone/>
              </a:pPr>
              <a:r>
                <a:rPr b="1" lang="en-US" sz="1100" spc="-1" strike="noStrike">
                  <a:solidFill>
                    <a:srgbClr val="000000"/>
                  </a:solidFill>
                  <a:latin typeface="Ariel"/>
                  <a:ea typeface="DejaVu Sans"/>
                </a:rPr>
                <a:t>Now</a:t>
              </a:r>
              <a:r>
                <a:rPr b="0" lang="en-US" sz="1100" spc="-1" strike="noStrike">
                  <a:solidFill>
                    <a:srgbClr val="000000"/>
                  </a:solidFill>
                  <a:latin typeface="Ariel"/>
                  <a:ea typeface="DejaVu Sans"/>
                </a:rPr>
                <a:t>: new mammalian and non-mammalian hepaciviruses discovered.</a:t>
              </a:r>
              <a:endParaRPr b="0" lang="en-US" sz="1100" spc="-1" strike="noStrike">
                <a:latin typeface="Arial"/>
              </a:endParaRPr>
            </a:p>
            <a:p>
              <a:pPr algn="just">
                <a:lnSpc>
                  <a:spcPct val="100000"/>
                </a:lnSpc>
                <a:buNone/>
              </a:pPr>
              <a:endParaRPr b="0" lang="en-US" sz="1100" spc="-1" strike="noStrike">
                <a:latin typeface="Arial"/>
              </a:endParaRPr>
            </a:p>
            <a:p>
              <a:pPr algn="ctr">
                <a:lnSpc>
                  <a:spcPct val="100000"/>
                </a:lnSpc>
                <a:buNone/>
              </a:pPr>
              <a:r>
                <a:rPr b="1" lang="en-US" sz="1100" spc="-1" strike="noStrike">
                  <a:solidFill>
                    <a:srgbClr val="000000"/>
                  </a:solidFill>
                  <a:latin typeface="Ariel"/>
                  <a:ea typeface="DejaVu Sans"/>
                </a:rPr>
                <a:t>Virus discovery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insights into evolution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links to (human) diseases.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surrogate viruses</a:t>
              </a:r>
              <a:endParaRPr b="0" lang="en-US" sz="1100" spc="-1" strike="noStrike">
                <a:latin typeface="Arial"/>
              </a:endParaRPr>
            </a:p>
            <a:p>
              <a:pPr algn="just">
                <a:lnSpc>
                  <a:spcPct val="100000"/>
                </a:lnSpc>
                <a:buNone/>
              </a:pPr>
              <a:endParaRPr b="0" lang="en-US" sz="1100" spc="-1" strike="noStrike">
                <a:latin typeface="Arial"/>
              </a:endParaRPr>
            </a:p>
          </p:txBody>
        </p:sp>
      </p:grpSp>
      <p:sp>
        <p:nvSpPr>
          <p:cNvPr id="132" name=""/>
          <p:cNvSpPr/>
          <p:nvPr/>
        </p:nvSpPr>
        <p:spPr>
          <a:xfrm>
            <a:off x="0" y="2589480"/>
            <a:ext cx="1828080" cy="6570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ssRNA(+)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Genus: </a:t>
            </a:r>
            <a:r>
              <a:rPr b="0" i="1" lang="en-US" sz="1000" spc="-1" strike="noStrike">
                <a:solidFill>
                  <a:srgbClr val="666666"/>
                </a:solidFill>
                <a:latin typeface="Arial"/>
                <a:ea typeface="DejaVu Sans"/>
              </a:rPr>
              <a:t>Hepacivirus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Family: </a:t>
            </a:r>
            <a:r>
              <a:rPr b="0" i="1" lang="en-US" sz="1000" spc="-1" strike="noStrike">
                <a:solidFill>
                  <a:srgbClr val="666666"/>
                </a:solidFill>
                <a:latin typeface="Arial"/>
                <a:ea typeface="DejaVu Sans"/>
              </a:rPr>
              <a:t>Flaviridae</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Phylum: </a:t>
            </a:r>
            <a:r>
              <a:rPr b="0" i="1" lang="en-US" sz="1000" spc="-1" strike="noStrike">
                <a:solidFill>
                  <a:srgbClr val="666666"/>
                </a:solidFill>
                <a:latin typeface="Arial"/>
                <a:ea typeface="DejaVu Sans"/>
              </a:rPr>
              <a:t>Kitrinoviricota</a:t>
            </a:r>
            <a:endParaRPr b="0" lang="en-US" sz="1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8"/>
          <p:cNvSpPr/>
          <p:nvPr/>
        </p:nvSpPr>
        <p:spPr>
          <a:xfrm>
            <a:off x="457200" y="685800"/>
            <a:ext cx="77608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History of virus discovery</a:t>
            </a:r>
            <a:endParaRPr b="0" lang="en-US" sz="1800" spc="-1" strike="noStrike">
              <a:latin typeface="Arial"/>
            </a:endParaRPr>
          </a:p>
        </p:txBody>
      </p:sp>
      <p:pic>
        <p:nvPicPr>
          <p:cNvPr id="134" name="" descr=""/>
          <p:cNvPicPr/>
          <p:nvPr/>
        </p:nvPicPr>
        <p:blipFill>
          <a:blip r:embed="rId1"/>
          <a:stretch/>
        </p:blipFill>
        <p:spPr>
          <a:xfrm>
            <a:off x="720" y="1042200"/>
            <a:ext cx="8906760" cy="3521520"/>
          </a:xfrm>
          <a:prstGeom prst="rect">
            <a:avLst/>
          </a:prstGeom>
          <a:ln w="0">
            <a:noFill/>
          </a:ln>
        </p:spPr>
      </p:pic>
      <p:sp>
        <p:nvSpPr>
          <p:cNvPr id="135" name=""/>
          <p:cNvSpPr/>
          <p:nvPr/>
        </p:nvSpPr>
        <p:spPr>
          <a:xfrm>
            <a:off x="457200" y="4572000"/>
            <a:ext cx="3190680" cy="1104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333333"/>
                </a:solidFill>
                <a:latin typeface="Arial"/>
                <a:ea typeface="ヒラギノ角ゴ Pro W3"/>
              </a:rPr>
              <a:t>Image taken from Prof. Dr. Chris Lauber.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
          <p:cNvSpPr/>
          <p:nvPr/>
        </p:nvSpPr>
        <p:spPr>
          <a:xfrm>
            <a:off x="465840" y="1143000"/>
            <a:ext cx="8219880" cy="274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ヒラギノ角ゴ Pro W3"/>
              </a:rPr>
              <a:t>Goals:</a:t>
            </a:r>
            <a:endParaRPr b="0" lang="en-US" sz="1800" spc="-1" strike="noStrike">
              <a:latin typeface="Arial"/>
            </a:endParaRPr>
          </a:p>
          <a:p>
            <a:pPr>
              <a:lnSpc>
                <a:spcPct val="100000"/>
              </a:lnSpc>
              <a:buNone/>
            </a:pPr>
            <a:endParaRPr b="0" lang="en-US" sz="18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Utilize VirusHunterGatherer on the liver sequencing data (Taubert) to</a:t>
            </a:r>
            <a:r>
              <a:rPr b="1" lang="en-US" sz="1200" spc="-1" strike="noStrike">
                <a:solidFill>
                  <a:srgbClr val="000000"/>
                </a:solidFill>
                <a:latin typeface="Arial"/>
                <a:ea typeface="ヒラギノ角ゴ Pro W3"/>
              </a:rPr>
              <a:t> characterize the virome </a:t>
            </a:r>
            <a:r>
              <a:rPr b="0" lang="en-US" sz="1200" spc="-1" strike="noStrike">
                <a:solidFill>
                  <a:srgbClr val="000000"/>
                </a:solidFill>
                <a:latin typeface="Arial"/>
                <a:ea typeface="ヒラギノ角ゴ Pro W3"/>
              </a:rPr>
              <a:t> and assess whether these identified viruses are associated with transplant rejection.</a:t>
            </a: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1" lang="en-US" sz="1200" spc="-1" strike="noStrike">
                <a:solidFill>
                  <a:srgbClr val="000000"/>
                </a:solidFill>
                <a:latin typeface="Arial"/>
                <a:ea typeface="ヒラギノ角ゴ Pro W3"/>
              </a:rPr>
              <a:t>Assemble</a:t>
            </a:r>
            <a:r>
              <a:rPr b="0" lang="en-US" sz="1200" spc="-1" strike="noStrike">
                <a:solidFill>
                  <a:srgbClr val="000000"/>
                </a:solidFill>
                <a:latin typeface="Arial"/>
                <a:ea typeface="ヒラギノ角ゴ Pro W3"/>
              </a:rPr>
              <a:t> potential viral sequences found in mammalian samples.</a:t>
            </a: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1" lang="en-US" sz="1200" spc="-1" strike="noStrike">
                <a:solidFill>
                  <a:srgbClr val="000000"/>
                </a:solidFill>
                <a:latin typeface="Arial"/>
                <a:ea typeface="ヒラギノ角ゴ Pro W3"/>
              </a:rPr>
              <a:t>Virusparies</a:t>
            </a:r>
            <a:endParaRPr b="0" lang="en-US" sz="1200" spc="-1" strike="noStrike">
              <a:latin typeface="Arial"/>
            </a:endParaRPr>
          </a:p>
          <a:p>
            <a:pPr marL="216000" indent="-216000" algn="just">
              <a:lnSpc>
                <a:spcPct val="100000"/>
              </a:lnSpc>
              <a:buClr>
                <a:srgbClr val="000000"/>
              </a:buClr>
              <a:buSzPct val="45000"/>
              <a:buFont typeface="Wingdings" charset="2"/>
              <a:buChar char=""/>
            </a:pPr>
            <a:endParaRPr b="0" lang="en-US" sz="12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1"/>
          <p:cNvSpPr/>
          <p:nvPr/>
        </p:nvSpPr>
        <p:spPr>
          <a:xfrm>
            <a:off x="791280" y="1843920"/>
            <a:ext cx="7551360" cy="616680"/>
          </a:xfrm>
          <a:prstGeom prst="rect">
            <a:avLst/>
          </a:prstGeom>
          <a:noFill/>
          <a:ln w="0">
            <a:noFill/>
          </a:ln>
        </p:spPr>
        <p:style>
          <a:lnRef idx="0"/>
          <a:fillRef idx="0"/>
          <a:effectRef idx="0"/>
          <a:fontRef idx="minor"/>
        </p:style>
        <p:txBody>
          <a:bodyPr numCol="1" spcCol="0" lIns="0" rIns="0" tIns="0" bIns="0" anchor="ctr">
            <a:noAutofit/>
          </a:bodyPr>
          <a:p>
            <a:pPr>
              <a:lnSpc>
                <a:spcPct val="100000"/>
              </a:lnSpc>
              <a:spcBef>
                <a:spcPts val="1417"/>
              </a:spcBef>
              <a:buNone/>
              <a:tabLst>
                <a:tab algn="l" pos="0"/>
              </a:tabLst>
            </a:pPr>
            <a:r>
              <a:rPr b="0" lang="en-US" sz="4400" spc="-1" strike="noStrike">
                <a:solidFill>
                  <a:srgbClr val="000000"/>
                </a:solidFill>
                <a:latin typeface="Arial"/>
                <a:ea typeface="DejaVu Sans"/>
              </a:rPr>
              <a:t>VirusHunterGatherer and Virusparies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727</TotalTime>
  <Application>LibreOffice/7.3.7.2$Linux_X86_64 LibreOffice_project/30$Build-2</Application>
  <AppVersion>15.0000</AppVersion>
  <Words>742</Words>
  <Paragraphs>156</Paragraphs>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2024-10-25T00:22:42Z</dcterms:modified>
  <cp:revision>314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